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33"/>
  </p:notesMasterIdLst>
  <p:handoutMasterIdLst>
    <p:handoutMasterId r:id="rId34"/>
  </p:handoutMasterIdLst>
  <p:sldIdLst>
    <p:sldId id="394" r:id="rId2"/>
    <p:sldId id="420" r:id="rId3"/>
    <p:sldId id="395" r:id="rId4"/>
    <p:sldId id="397" r:id="rId5"/>
    <p:sldId id="398" r:id="rId6"/>
    <p:sldId id="399" r:id="rId7"/>
    <p:sldId id="422" r:id="rId8"/>
    <p:sldId id="400" r:id="rId9"/>
    <p:sldId id="401" r:id="rId10"/>
    <p:sldId id="423" r:id="rId11"/>
    <p:sldId id="402" r:id="rId12"/>
    <p:sldId id="403" r:id="rId13"/>
    <p:sldId id="424" r:id="rId14"/>
    <p:sldId id="404" r:id="rId15"/>
    <p:sldId id="405" r:id="rId16"/>
    <p:sldId id="406" r:id="rId17"/>
    <p:sldId id="407" r:id="rId18"/>
    <p:sldId id="408" r:id="rId19"/>
    <p:sldId id="409" r:id="rId20"/>
    <p:sldId id="425" r:id="rId21"/>
    <p:sldId id="410" r:id="rId22"/>
    <p:sldId id="411" r:id="rId23"/>
    <p:sldId id="412" r:id="rId24"/>
    <p:sldId id="426" r:id="rId25"/>
    <p:sldId id="413" r:id="rId26"/>
    <p:sldId id="415" r:id="rId27"/>
    <p:sldId id="416" r:id="rId28"/>
    <p:sldId id="417" r:id="rId29"/>
    <p:sldId id="418" r:id="rId30"/>
    <p:sldId id="419" r:id="rId31"/>
    <p:sldId id="427" r:id="rId32"/>
  </p:sldIdLst>
  <p:sldSz cx="12190413" cy="6859588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1pPr>
    <a:lvl2pPr marL="544251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2pPr>
    <a:lvl3pPr marL="1088502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3pPr>
    <a:lvl4pPr marL="1632753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4pPr>
    <a:lvl5pPr marL="2177004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5pPr>
    <a:lvl6pPr marL="2721254" algn="l" defTabSz="1088502" rtl="0" eaLnBrk="1" latinLnBrk="0" hangingPunct="1"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6pPr>
    <a:lvl7pPr marL="3265505" algn="l" defTabSz="1088502" rtl="0" eaLnBrk="1" latinLnBrk="0" hangingPunct="1"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7pPr>
    <a:lvl8pPr marL="3809756" algn="l" defTabSz="1088502" rtl="0" eaLnBrk="1" latinLnBrk="0" hangingPunct="1"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8pPr>
    <a:lvl9pPr marL="4354007" algn="l" defTabSz="1088502" rtl="0" eaLnBrk="1" latinLnBrk="0" hangingPunct="1">
      <a:defRPr kumimoji="1" sz="2900" b="1" kern="1200">
        <a:solidFill>
          <a:schemeClr val="tx1"/>
        </a:solidFill>
        <a:latin typeface="宋体" pitchFamily="2" charset="-122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  <a:srgbClr val="0066CC"/>
    <a:srgbClr val="CCFFFF"/>
    <a:srgbClr val="FFCCCC"/>
    <a:srgbClr val="CCFF99"/>
    <a:srgbClr val="CC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72" y="-96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310" y="-96"/>
      </p:cViewPr>
      <p:guideLst>
        <p:guide orient="horz" pos="2160"/>
        <p:guide pos="288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</a:defRPr>
            </a:lvl1pPr>
          </a:lstStyle>
          <a:p>
            <a:fld id="{DD4837AA-F580-4DA0-BA02-E90B7837640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20513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6882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</a:defRPr>
            </a:lvl1pPr>
          </a:lstStyle>
          <a:p>
            <a:fld id="{F85E4001-C49E-4992-A2D6-6A43D33406F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62955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544251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108850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63275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217700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7782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77368" y="6515100"/>
            <a:ext cx="3966633" cy="342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/>
            <a:fld id="{26BD1669-9917-47C8-B973-F2CA1465721F}" type="slidenum">
              <a:rPr lang="zh-CN" altLang="en-US" sz="1300"/>
              <a:pPr algn="l" eaLnBrk="1" hangingPunct="1"/>
              <a:t>28</a:t>
            </a:fld>
            <a:endParaRPr lang="zh-CN" alt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192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274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3279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395090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69372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24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47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63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01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6"/>
          <p:cNvSpPr txBox="1">
            <a:spLocks noChangeArrowheads="1"/>
          </p:cNvSpPr>
          <p:nvPr userDrawn="1"/>
        </p:nvSpPr>
        <p:spPr bwMode="auto">
          <a:xfrm>
            <a:off x="1484769" y="356923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8" tIns="60944" rIns="121888" bIns="609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kumimoji="1"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17" name="直接连接符 16"/>
          <p:cNvCxnSpPr/>
          <p:nvPr userDrawn="1"/>
        </p:nvCxnSpPr>
        <p:spPr>
          <a:xfrm>
            <a:off x="863600" y="1049029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0" y="260776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91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3" y="328587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2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pPr algn="ctr"/>
            <a:r>
              <a:rPr lang="zh-CN" altLang="en-US" sz="4300" b="0" dirty="0" smtClean="0"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4300" b="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927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712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904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4" indent="-457144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3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6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image" Target="../media/image20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22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0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11" Type="http://schemas.openxmlformats.org/officeDocument/2006/relationships/image" Target="../media/image19.wmf"/><Relationship Id="rId5" Type="http://schemas.openxmlformats.org/officeDocument/2006/relationships/oleObject" Target="../embeddings/oleObject5.bin"/><Relationship Id="rId15" Type="http://schemas.openxmlformats.org/officeDocument/2006/relationships/image" Target="../media/image21.wmf"/><Relationship Id="rId10" Type="http://schemas.openxmlformats.org/officeDocument/2006/relationships/oleObject" Target="../embeddings/oleObject7.bin"/><Relationship Id="rId4" Type="http://schemas.openxmlformats.org/officeDocument/2006/relationships/image" Target="../media/image16.wmf"/><Relationship Id="rId9" Type="http://schemas.openxmlformats.org/officeDocument/2006/relationships/image" Target="../media/image15.png"/><Relationship Id="rId14" Type="http://schemas.openxmlformats.org/officeDocument/2006/relationships/oleObject" Target="../embeddings/oleObject9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1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2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19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31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32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20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36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418463" y="3236652"/>
            <a:ext cx="7709611" cy="196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800" b="0" dirty="0">
                <a:latin typeface="黑体" pitchFamily="2" charset="-122"/>
                <a:ea typeface="黑体" pitchFamily="2" charset="-122"/>
              </a:rPr>
              <a:t>1.2</a:t>
            </a:r>
            <a:r>
              <a:rPr lang="en-US" altLang="zh-CN" sz="4800" b="0" dirty="0"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sz="4800" b="0" dirty="0">
                <a:latin typeface="黑体" pitchFamily="2" charset="-122"/>
                <a:ea typeface="黑体" pitchFamily="2" charset="-122"/>
              </a:rPr>
              <a:t>有理数及其大小比较</a:t>
            </a:r>
            <a:endParaRPr lang="en-US" altLang="zh-CN" sz="4800" b="0" dirty="0">
              <a:latin typeface="黑体" pitchFamily="2" charset="-122"/>
              <a:ea typeface="黑体" pitchFamily="2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1.2.4  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绝对值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</a:t>
            </a:r>
            <a:endParaRPr lang="zh-CN" altLang="en-US" sz="4800" b="0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3142842" y="1798505"/>
            <a:ext cx="6924184" cy="1138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6600" b="0" dirty="0" err="1">
                <a:latin typeface="隶书" pitchFamily="49" charset="-122"/>
                <a:ea typeface="隶书" pitchFamily="49" charset="-122"/>
              </a:rPr>
              <a:t>第一章</a:t>
            </a:r>
            <a:r>
              <a:rPr lang="zh-CN" altLang="en-US" sz="6600" b="0" dirty="0"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en-US" sz="6600" b="0" dirty="0" err="1">
                <a:latin typeface="隶书" pitchFamily="49" charset="-122"/>
                <a:ea typeface="隶书" pitchFamily="49" charset="-122"/>
              </a:rPr>
              <a:t>有理数</a:t>
            </a:r>
            <a:endParaRPr lang="zh-CN" altLang="en-US" sz="6600" b="0" dirty="0"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902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17763"/>
          <p:cNvSpPr txBox="1">
            <a:spLocks noChangeArrowheads="1"/>
          </p:cNvSpPr>
          <p:nvPr/>
        </p:nvSpPr>
        <p:spPr bwMode="auto">
          <a:xfrm>
            <a:off x="1069906" y="2003594"/>
            <a:ext cx="8074094" cy="2093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思考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  <a:r>
              <a:rPr lang="zh-CN" altLang="en-US" sz="3200" dirty="0">
                <a:solidFill>
                  <a:srgbClr val="A5002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zh-CN" altLang="en-US" sz="3200" dirty="0">
                <a:solidFill>
                  <a:srgbClr val="130201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一个正数的绝对值是什么？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3200" dirty="0">
                <a:solidFill>
                  <a:srgbClr val="130201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</a:t>
            </a:r>
            <a:r>
              <a:rPr lang="zh-CN" altLang="en-US" sz="3200" dirty="0" smtClean="0">
                <a:solidFill>
                  <a:srgbClr val="130201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一</a:t>
            </a:r>
            <a:r>
              <a:rPr lang="zh-CN" altLang="en-US" sz="3200" dirty="0">
                <a:solidFill>
                  <a:srgbClr val="130201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个负数的绝对值是什么？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3200" dirty="0">
                <a:solidFill>
                  <a:srgbClr val="130201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</a:t>
            </a:r>
            <a:r>
              <a:rPr lang="zh-CN" altLang="en-US" sz="3200" dirty="0" smtClean="0">
                <a:solidFill>
                  <a:srgbClr val="130201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</a:t>
            </a:r>
            <a:r>
              <a:rPr lang="en-US" altLang="zh-CN" sz="3200" dirty="0">
                <a:solidFill>
                  <a:srgbClr val="130201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</a:t>
            </a:r>
            <a:r>
              <a:rPr lang="zh-CN" altLang="en-US" sz="3200" dirty="0">
                <a:solidFill>
                  <a:srgbClr val="130201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的绝对值是什么？</a:t>
            </a:r>
          </a:p>
        </p:txBody>
      </p:sp>
    </p:spTree>
    <p:extLst>
      <p:ext uri="{BB962C8B-B14F-4D97-AF65-F5344CB8AC3E}">
        <p14:creationId xmlns:p14="http://schemas.microsoft.com/office/powerpoint/2010/main" val="270504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文本占位符 118786"/>
          <p:cNvSpPr>
            <a:spLocks noChangeArrowheads="1"/>
          </p:cNvSpPr>
          <p:nvPr/>
        </p:nvSpPr>
        <p:spPr bwMode="auto">
          <a:xfrm>
            <a:off x="1364633" y="1255554"/>
            <a:ext cx="10069789" cy="198589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21917" tIns="60958" rIns="121917" bIns="60958"/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结论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：</a:t>
            </a:r>
            <a:r>
              <a:rPr lang="zh-CN" altLang="en-US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一个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正数</a:t>
            </a:r>
            <a:r>
              <a:rPr lang="zh-CN" altLang="en-US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的绝对值是</a:t>
            </a:r>
            <a:r>
              <a:rPr lang="zh-CN" altLang="en-US" sz="3200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正数</a:t>
            </a:r>
            <a:r>
              <a:rPr lang="en-US" altLang="zh-CN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              一个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负数</a:t>
            </a:r>
            <a:r>
              <a:rPr lang="zh-CN" altLang="en-US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的绝对值是</a:t>
            </a:r>
            <a:r>
              <a:rPr lang="zh-CN" altLang="en-US" sz="3200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正数</a:t>
            </a:r>
            <a:r>
              <a:rPr lang="en-US" altLang="zh-CN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的绝对值是</a:t>
            </a:r>
            <a:r>
              <a:rPr lang="en-US" altLang="zh-CN" sz="3200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zh-CN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18788" name="文本框 118787"/>
          <p:cNvSpPr txBox="1">
            <a:spLocks noChangeArrowheads="1"/>
          </p:cNvSpPr>
          <p:nvPr/>
        </p:nvSpPr>
        <p:spPr bwMode="auto">
          <a:xfrm>
            <a:off x="1402727" y="4746126"/>
            <a:ext cx="9599950" cy="160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结论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：</a:t>
            </a:r>
            <a:r>
              <a:rPr lang="zh-CN" altLang="en-US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一个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正数</a:t>
            </a:r>
            <a:r>
              <a:rPr lang="zh-CN" altLang="en-US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的绝对值是</a:t>
            </a:r>
            <a:r>
              <a:rPr lang="zh-CN" altLang="en-US" sz="3200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它本身</a:t>
            </a:r>
            <a:r>
              <a:rPr lang="en-US" altLang="zh-CN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              一个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负数</a:t>
            </a:r>
            <a:r>
              <a:rPr lang="zh-CN" altLang="en-US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的绝对值是</a:t>
            </a:r>
            <a:r>
              <a:rPr lang="zh-CN" altLang="en-US" sz="3200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它的相反数</a:t>
            </a:r>
            <a:r>
              <a:rPr lang="en-US" altLang="zh-CN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200" dirty="0">
              <a:solidFill>
                <a:srgbClr val="13020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821" name="矩形 119820"/>
          <p:cNvSpPr>
            <a:spLocks noChangeArrowheads="1" noChangeShapeType="1" noTextEdit="1"/>
          </p:cNvSpPr>
          <p:nvPr/>
        </p:nvSpPr>
        <p:spPr bwMode="auto">
          <a:xfrm>
            <a:off x="1599551" y="3622536"/>
            <a:ext cx="9206303" cy="863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none" lIns="121917" tIns="60958" rIns="121917" bIns="60958" fromWordArt="1"/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3200" kern="10" dirty="0">
                <a:solidFill>
                  <a:schemeClr val="bg1"/>
                </a:solidFill>
                <a:latin typeface="Times New Roman" pitchFamily="18" charset="0"/>
                <a:ea typeface="宋体"/>
                <a:cs typeface="Times New Roman" pitchFamily="18" charset="0"/>
              </a:rPr>
              <a:t>任何一个有理数的绝对值都是</a:t>
            </a:r>
            <a:r>
              <a:rPr lang="zh-CN" altLang="en-US" sz="3200" kern="10" dirty="0">
                <a:solidFill>
                  <a:srgbClr val="FFFF00"/>
                </a:solidFill>
                <a:latin typeface="Times New Roman" pitchFamily="18" charset="0"/>
                <a:ea typeface="宋体"/>
                <a:cs typeface="Times New Roman" pitchFamily="18" charset="0"/>
              </a:rPr>
              <a:t>非负数</a:t>
            </a:r>
            <a:r>
              <a:rPr lang="en-US" altLang="zh-CN" sz="3200" kern="10" dirty="0">
                <a:solidFill>
                  <a:schemeClr val="bg1"/>
                </a:solidFill>
                <a:latin typeface="Times New Roman" pitchFamily="18" charset="0"/>
                <a:ea typeface="宋体"/>
                <a:cs typeface="Times New Roman" pitchFamily="18" charset="0"/>
              </a:rPr>
              <a:t>!</a:t>
            </a:r>
            <a:endParaRPr lang="zh-CN" altLang="en-US" sz="3200" kern="10" dirty="0">
              <a:solidFill>
                <a:schemeClr val="bg1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</p:txBody>
      </p:sp>
      <p:sp>
        <p:nvSpPr>
          <p:cNvPr id="119822" name="文本框 119821"/>
          <p:cNvSpPr txBox="1"/>
          <p:nvPr/>
        </p:nvSpPr>
        <p:spPr>
          <a:xfrm>
            <a:off x="9275705" y="1717095"/>
            <a:ext cx="1929368" cy="1138769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sz="6600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altLang="zh-CN" sz="6600" i="1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6600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zh-CN" altLang="en-US" sz="6600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≥</a:t>
            </a:r>
            <a:r>
              <a:rPr lang="en-US" altLang="zh-CN" sz="6600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zh-CN" sz="6600" noProof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右中括号 1"/>
          <p:cNvSpPr/>
          <p:nvPr/>
        </p:nvSpPr>
        <p:spPr>
          <a:xfrm>
            <a:off x="7675714" y="1511730"/>
            <a:ext cx="317459" cy="1729718"/>
          </a:xfrm>
          <a:prstGeom prst="rightBracke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右箭头 2"/>
          <p:cNvSpPr/>
          <p:nvPr/>
        </p:nvSpPr>
        <p:spPr>
          <a:xfrm>
            <a:off x="7993172" y="2214096"/>
            <a:ext cx="965074" cy="324987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13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198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19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1198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8" grpId="0" bldLvl="0"/>
      <p:bldP spid="119822" grpId="0"/>
      <p:bldP spid="119822" grpId="1"/>
      <p:bldP spid="2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文本框 119810"/>
          <p:cNvSpPr txBox="1">
            <a:spLocks noChangeArrowheads="1"/>
          </p:cNvSpPr>
          <p:nvPr/>
        </p:nvSpPr>
        <p:spPr bwMode="auto">
          <a:xfrm>
            <a:off x="2432753" y="2730870"/>
            <a:ext cx="6283566" cy="28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Wingdings" pitchFamily="2" charset="2"/>
              </a:rPr>
              <a:t>(1)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当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正数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时，｜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｜＝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(2)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当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负数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时，｜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｜＝＿＿；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(3)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当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=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0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时，｜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｜＝＿＿＿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119814" name="文本框 119813"/>
          <p:cNvSpPr txBox="1">
            <a:spLocks noChangeArrowheads="1"/>
          </p:cNvSpPr>
          <p:nvPr/>
        </p:nvSpPr>
        <p:spPr bwMode="auto">
          <a:xfrm>
            <a:off x="7285758" y="2881178"/>
            <a:ext cx="51005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19815" name="文本框 119814"/>
          <p:cNvSpPr txBox="1">
            <a:spLocks noChangeArrowheads="1"/>
          </p:cNvSpPr>
          <p:nvPr/>
        </p:nvSpPr>
        <p:spPr bwMode="auto">
          <a:xfrm>
            <a:off x="7234968" y="3801892"/>
            <a:ext cx="86772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grpSp>
        <p:nvGrpSpPr>
          <p:cNvPr id="2" name="组合 119822"/>
          <p:cNvGrpSpPr>
            <a:grpSpLocks/>
          </p:cNvGrpSpPr>
          <p:nvPr/>
        </p:nvGrpSpPr>
        <p:grpSpPr bwMode="auto">
          <a:xfrm>
            <a:off x="1358688" y="1289489"/>
            <a:ext cx="9866708" cy="1601349"/>
            <a:chOff x="21" y="-5"/>
            <a:chExt cx="2622" cy="1010"/>
          </a:xfrm>
        </p:grpSpPr>
        <p:sp>
          <p:nvSpPr>
            <p:cNvPr id="59404" name="文本框 119824"/>
            <p:cNvSpPr txBox="1">
              <a:spLocks noChangeArrowheads="1"/>
            </p:cNvSpPr>
            <p:nvPr/>
          </p:nvSpPr>
          <p:spPr bwMode="auto">
            <a:xfrm>
              <a:off x="426" y="-5"/>
              <a:ext cx="2217" cy="1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字母</a:t>
              </a:r>
              <a:r>
                <a:rPr lang="en-US" altLang="zh-CN" sz="3200" i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  <a:sym typeface="宋体" pitchFamily="2" charset="-122"/>
                </a:rPr>
                <a:t>a</a:t>
              </a:r>
              <a:r>
                <a:rPr lang="zh-CN" altLang="en-US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表示一个有理数</a:t>
              </a:r>
              <a:r>
                <a:rPr lang="en-US" altLang="zh-CN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,</a:t>
              </a:r>
              <a:r>
                <a:rPr lang="zh-CN" altLang="en-US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你知道</a:t>
              </a:r>
              <a:r>
                <a:rPr lang="en-US" altLang="zh-CN" sz="3200" i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  <a:sym typeface="宋体" pitchFamily="2" charset="-122"/>
                </a:rPr>
                <a:t>a</a:t>
              </a:r>
              <a:r>
                <a:rPr lang="zh-CN" altLang="en-US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的绝对值等于什么吗</a:t>
              </a:r>
              <a:r>
                <a:rPr lang="en-US" altLang="zh-CN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?</a:t>
              </a:r>
            </a:p>
          </p:txBody>
        </p:sp>
        <p:sp>
          <p:nvSpPr>
            <p:cNvPr id="56336" name="文本框 119823"/>
            <p:cNvSpPr txBox="1">
              <a:spLocks noChangeArrowheads="1"/>
            </p:cNvSpPr>
            <p:nvPr/>
          </p:nvSpPr>
          <p:spPr bwMode="auto">
            <a:xfrm>
              <a:off x="21" y="73"/>
              <a:ext cx="429" cy="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200" dirty="0">
                  <a:solidFill>
                    <a:srgbClr val="0000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【</a:t>
              </a:r>
              <a:r>
                <a:rPr lang="zh-CN" altLang="en-US" sz="3200" dirty="0">
                  <a:solidFill>
                    <a:srgbClr val="0000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思考</a:t>
              </a:r>
              <a:r>
                <a:rPr lang="en-US" altLang="zh-CN" sz="3200" dirty="0">
                  <a:solidFill>
                    <a:srgbClr val="0000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】</a:t>
              </a:r>
            </a:p>
          </p:txBody>
        </p:sp>
      </p:grpSp>
      <p:sp>
        <p:nvSpPr>
          <p:cNvPr id="119816" name="文本框 119815"/>
          <p:cNvSpPr txBox="1">
            <a:spLocks noChangeArrowheads="1"/>
          </p:cNvSpPr>
          <p:nvPr/>
        </p:nvSpPr>
        <p:spPr bwMode="auto">
          <a:xfrm>
            <a:off x="6681680" y="4808295"/>
            <a:ext cx="57565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81705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9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/>
      <p:bldP spid="119814" grpId="0"/>
      <p:bldP spid="119815" grpId="0"/>
      <p:bldP spid="1198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8790786"/>
              </p:ext>
            </p:extLst>
          </p:nvPr>
        </p:nvGraphicFramePr>
        <p:xfrm>
          <a:off x="5306689" y="3079764"/>
          <a:ext cx="3180935" cy="1697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8" name="Equation" r:id="rId3" imgW="1307880" imgH="698400" progId="Equation.DSMT4">
                  <p:embed/>
                </p:oleObj>
              </mc:Choice>
              <mc:Fallback>
                <p:oleObj name="Equation" r:id="rId3" imgW="1307880" imgH="698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6689" y="3079764"/>
                        <a:ext cx="3180935" cy="1697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68316" y="3661942"/>
            <a:ext cx="3675184" cy="5386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绝对值的判断法则：</a:t>
            </a:r>
          </a:p>
        </p:txBody>
      </p:sp>
    </p:spTree>
    <p:extLst>
      <p:ext uri="{BB962C8B-B14F-4D97-AF65-F5344CB8AC3E}">
        <p14:creationId xmlns:p14="http://schemas.microsoft.com/office/powerpoint/2010/main" val="338994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>
            <a:spLocks noChangeArrowheads="1"/>
          </p:cNvSpPr>
          <p:nvPr/>
        </p:nvSpPr>
        <p:spPr bwMode="auto">
          <a:xfrm>
            <a:off x="7973242" y="3679504"/>
            <a:ext cx="499468" cy="929431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椭圆 20"/>
          <p:cNvSpPr>
            <a:spLocks noChangeArrowheads="1"/>
          </p:cNvSpPr>
          <p:nvPr/>
        </p:nvSpPr>
        <p:spPr bwMode="auto">
          <a:xfrm>
            <a:off x="4244375" y="3779787"/>
            <a:ext cx="499468" cy="85744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4612627" y="2138992"/>
            <a:ext cx="6171397" cy="552577"/>
          </a:xfrm>
          <a:prstGeom prst="rect">
            <a:avLst/>
          </a:prstGeom>
          <a:solidFill>
            <a:srgbClr val="ADEBEB"/>
          </a:solidFill>
          <a:ln w="28575">
            <a:solidFill>
              <a:srgbClr val="CCFFFF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互为相反数的两个数的绝对值相等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422163" y="5672525"/>
            <a:ext cx="7094143" cy="552579"/>
          </a:xfrm>
          <a:prstGeom prst="rect">
            <a:avLst/>
          </a:prstGeom>
          <a:solidFill>
            <a:srgbClr val="ADEBEB"/>
          </a:solidFill>
          <a:ln w="28575">
            <a:solidFill>
              <a:srgbClr val="CCFFFF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绝对值相等，符号相反的两个数互为相反数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cxnSp>
        <p:nvCxnSpPr>
          <p:cNvPr id="14" name="直接连接符 13"/>
          <p:cNvCxnSpPr>
            <a:cxnSpLocks noChangeShapeType="1"/>
          </p:cNvCxnSpPr>
          <p:nvPr/>
        </p:nvCxnSpPr>
        <p:spPr bwMode="auto">
          <a:xfrm>
            <a:off x="6664923" y="4545139"/>
            <a:ext cx="1214809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422142" y="3562499"/>
            <a:ext cx="2051196" cy="104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0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|-5|=5</a:t>
            </a:r>
            <a:endParaRPr lang="zh-CN" altLang="en-US" sz="60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563961" y="3685574"/>
            <a:ext cx="2554483" cy="104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0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|+5|=5</a:t>
            </a:r>
            <a:endParaRPr lang="zh-CN" altLang="en-US" sz="60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7" name="左大括号 16"/>
          <p:cNvSpPr>
            <a:spLocks/>
          </p:cNvSpPr>
          <p:nvPr/>
        </p:nvSpPr>
        <p:spPr bwMode="auto">
          <a:xfrm rot="-5400000">
            <a:off x="5379668" y="3145383"/>
            <a:ext cx="836276" cy="4105799"/>
          </a:xfrm>
          <a:prstGeom prst="leftBrace">
            <a:avLst>
              <a:gd name="adj1" fmla="val 38182"/>
              <a:gd name="adj2" fmla="val 50996"/>
            </a:avLst>
          </a:prstGeom>
          <a:solidFill>
            <a:schemeClr val="accent1"/>
          </a:solidFill>
          <a:ln w="28575">
            <a:solidFill>
              <a:srgbClr val="BCBCB6"/>
            </a:solidFill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880355" y="4731447"/>
            <a:ext cx="3929244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互为相反数，符号相反</a:t>
            </a:r>
          </a:p>
        </p:txBody>
      </p:sp>
      <p:sp>
        <p:nvSpPr>
          <p:cNvPr id="23" name="左大括号 22"/>
          <p:cNvSpPr>
            <a:spLocks/>
          </p:cNvSpPr>
          <p:nvPr/>
        </p:nvSpPr>
        <p:spPr bwMode="auto">
          <a:xfrm rot="5400000">
            <a:off x="6246844" y="1260526"/>
            <a:ext cx="922021" cy="3784107"/>
          </a:xfrm>
          <a:prstGeom prst="leftBrace">
            <a:avLst>
              <a:gd name="adj1" fmla="val 7177"/>
              <a:gd name="adj2" fmla="val 49664"/>
            </a:avLst>
          </a:prstGeom>
          <a:solidFill>
            <a:schemeClr val="accent1"/>
          </a:solidFill>
          <a:ln w="28575">
            <a:solidFill>
              <a:srgbClr val="BCBCB6"/>
            </a:solidFill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5757594" y="3094887"/>
            <a:ext cx="1966523" cy="53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绝对值相等</a:t>
            </a:r>
          </a:p>
        </p:txBody>
      </p:sp>
      <p:cxnSp>
        <p:nvCxnSpPr>
          <p:cNvPr id="28" name="直接连接符 27"/>
          <p:cNvCxnSpPr>
            <a:cxnSpLocks noChangeShapeType="1"/>
          </p:cNvCxnSpPr>
          <p:nvPr/>
        </p:nvCxnSpPr>
        <p:spPr bwMode="auto">
          <a:xfrm>
            <a:off x="2849673" y="4689106"/>
            <a:ext cx="1214809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文本框 119823"/>
          <p:cNvSpPr txBox="1">
            <a:spLocks noChangeArrowheads="1"/>
          </p:cNvSpPr>
          <p:nvPr/>
        </p:nvSpPr>
        <p:spPr bwMode="auto">
          <a:xfrm>
            <a:off x="1234328" y="1359433"/>
            <a:ext cx="944053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思考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相反数、绝对值的联系是什么？ </a:t>
            </a:r>
            <a:endParaRPr lang="en-US" altLang="zh-CN" sz="3200" dirty="0">
              <a:solidFill>
                <a:srgbClr val="0000FF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62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1" grpId="0" bldLvl="0" animBg="1"/>
      <p:bldP spid="6" grpId="0" bldLvl="0" animBg="1"/>
      <p:bldP spid="7" grpId="0" bldLvl="0" animBg="1"/>
      <p:bldP spid="9" grpId="0"/>
      <p:bldP spid="8" grpId="0"/>
      <p:bldP spid="17" grpId="0" bldLvl="0" animBg="1"/>
      <p:bldP spid="19" grpId="0"/>
      <p:bldP spid="23" grpId="0" bldLvl="0" animBg="1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/>
          <p:cNvSpPr>
            <a:spLocks noChangeArrowheads="1"/>
          </p:cNvSpPr>
          <p:nvPr/>
        </p:nvSpPr>
        <p:spPr bwMode="auto">
          <a:xfrm>
            <a:off x="1739581" y="2041415"/>
            <a:ext cx="6368220" cy="641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求下列各数的绝对值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863536" y="3427677"/>
            <a:ext cx="643383" cy="641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3142840" y="3442498"/>
            <a:ext cx="1780851" cy="641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>
              <a:defRPr/>
            </a:pP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|12|=12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114257" y="5231495"/>
            <a:ext cx="2423267" cy="55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>
              <a:defRPr/>
            </a:pP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|-7.5|=7.5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3143898" y="5983085"/>
            <a:ext cx="2421151" cy="55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>
              <a:defRPr/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|0|=0.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5054999" y="3530571"/>
            <a:ext cx="4247311" cy="538605"/>
          </a:xfrm>
          <a:prstGeom prst="rect">
            <a:avLst/>
          </a:prstGeom>
          <a:solidFill>
            <a:srgbClr val="FFFF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正数的绝对值等于它本身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.</a:t>
            </a:r>
            <a:endParaRPr lang="zh-CN" altLang="en-US" sz="2700" dirty="0">
              <a:latin typeface="Times New Roman" pitchFamily="18" charset="0"/>
              <a:cs typeface="Times New Roman" pitchFamily="18" charset="0"/>
              <a:sym typeface="宋体" pitchFamily="2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5054999" y="4811687"/>
            <a:ext cx="4943014" cy="538605"/>
          </a:xfrm>
          <a:prstGeom prst="rect">
            <a:avLst/>
          </a:prstGeom>
          <a:solidFill>
            <a:srgbClr val="FFFF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负数的绝对值等于它的相反数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.</a:t>
            </a:r>
            <a:endParaRPr lang="zh-CN" altLang="en-US" sz="2700" dirty="0">
              <a:latin typeface="Times New Roman" pitchFamily="18" charset="0"/>
              <a:cs typeface="Times New Roman" pitchFamily="18" charset="0"/>
              <a:sym typeface="宋体" pitchFamily="2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079339" y="6063535"/>
            <a:ext cx="2427903" cy="538605"/>
          </a:xfrm>
          <a:prstGeom prst="rect">
            <a:avLst/>
          </a:prstGeom>
          <a:solidFill>
            <a:srgbClr val="FFFF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的绝对值是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0.</a:t>
            </a:r>
          </a:p>
        </p:txBody>
      </p:sp>
      <p:grpSp>
        <p:nvGrpSpPr>
          <p:cNvPr id="59404" name="组合 6"/>
          <p:cNvGrpSpPr>
            <a:grpSpLocks/>
          </p:cNvGrpSpPr>
          <p:nvPr/>
        </p:nvGrpSpPr>
        <p:grpSpPr bwMode="auto">
          <a:xfrm>
            <a:off x="3301283" y="1376629"/>
            <a:ext cx="2478295" cy="630942"/>
            <a:chOff x="427462" y="558483"/>
            <a:chExt cx="1858351" cy="473402"/>
          </a:xfrm>
        </p:grpSpPr>
        <p:grpSp>
          <p:nvGrpSpPr>
            <p:cNvPr id="59406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177459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507550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837642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167733" y="-557354"/>
                <a:ext cx="426897" cy="425725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3567652" y="-557354"/>
                <a:ext cx="426897" cy="425725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9407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zh-CN" alt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9405" name="文本框 14"/>
          <p:cNvSpPr txBox="1">
            <a:spLocks noChangeArrowheads="1"/>
          </p:cNvSpPr>
          <p:nvPr/>
        </p:nvSpPr>
        <p:spPr bwMode="auto">
          <a:xfrm>
            <a:off x="5910794" y="1361513"/>
            <a:ext cx="6941763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求已知数的绝对值</a:t>
            </a:r>
          </a:p>
        </p:txBody>
      </p: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2449540" y="2679594"/>
            <a:ext cx="6297270" cy="641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12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zh-CN" altLang="en-US" sz="32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</a:t>
            </a:r>
            <a:r>
              <a:rPr lang="en-US" altLang="zh-CN" sz="32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-7.5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zh-CN" altLang="en-US" sz="32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</a:t>
            </a:r>
            <a:r>
              <a:rPr lang="en-US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0.</a:t>
            </a:r>
          </a:p>
        </p:txBody>
      </p:sp>
      <p:graphicFrame>
        <p:nvGraphicFramePr>
          <p:cNvPr id="28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1937805"/>
              </p:ext>
            </p:extLst>
          </p:nvPr>
        </p:nvGraphicFramePr>
        <p:xfrm>
          <a:off x="3506283" y="2496240"/>
          <a:ext cx="526982" cy="1007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8" name="Equation" r:id="rId3" imgW="215640" imgH="393480" progId="Equation.DSMT4">
                  <p:embed/>
                </p:oleObj>
              </mc:Choice>
              <mc:Fallback>
                <p:oleObj name="Equation" r:id="rId3" imgW="215640" imgH="393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6283" y="2496240"/>
                        <a:ext cx="526982" cy="10077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4255888" y="4268185"/>
            <a:ext cx="517777" cy="611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594791"/>
              </p:ext>
            </p:extLst>
          </p:nvPr>
        </p:nvGraphicFramePr>
        <p:xfrm>
          <a:off x="3225355" y="4125047"/>
          <a:ext cx="1157499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9" name="Equation" r:id="rId5" imgW="520560" imgH="431640" progId="Equation.DSMT4">
                  <p:embed/>
                </p:oleObj>
              </mc:Choice>
              <mc:Fallback>
                <p:oleObj name="Equation" r:id="rId5" imgW="5205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25355" y="4125047"/>
                        <a:ext cx="1157499" cy="960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6379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11" grpId="0"/>
      <p:bldP spid="12" grpId="0"/>
      <p:bldP spid="14" grpId="0" bldLvl="0" animBg="1"/>
      <p:bldP spid="15" grpId="0" bldLvl="0" animBg="1"/>
      <p:bldP spid="16" grpId="0" bldLvl="0" animBg="1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4"/>
          <p:cNvGrpSpPr/>
          <p:nvPr/>
        </p:nvGrpSpPr>
        <p:grpSpPr>
          <a:xfrm>
            <a:off x="934300" y="996209"/>
            <a:ext cx="10498359" cy="6866575"/>
            <a:chOff x="-3593057" y="1567519"/>
            <a:chExt cx="8776917" cy="5124845"/>
          </a:xfrm>
        </p:grpSpPr>
        <p:pic>
          <p:nvPicPr>
            <p:cNvPr id="9" name="一个圆顶角并剪去另一个顶角的矩形 1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-3593057" y="1567519"/>
              <a:ext cx="8776917" cy="512484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" name="矩形 9"/>
            <p:cNvSpPr/>
            <p:nvPr/>
          </p:nvSpPr>
          <p:spPr>
            <a:xfrm>
              <a:off x="-2747302" y="1767880"/>
              <a:ext cx="3172819" cy="644062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>
                <a:defRPr/>
              </a:pPr>
              <a:endParaRPr kumimoji="0" lang="zh-CN" altLang="en-US" sz="1800" b="0"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63489" name="文本框 522241"/>
          <p:cNvSpPr txBox="1">
            <a:spLocks noChangeArrowheads="1"/>
          </p:cNvSpPr>
          <p:nvPr/>
        </p:nvSpPr>
        <p:spPr bwMode="auto">
          <a:xfrm>
            <a:off x="2458312" y="1885486"/>
            <a:ext cx="7928001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u="sng" dirty="0">
                <a:solidFill>
                  <a:srgbClr val="0000FF"/>
                </a:solidFill>
                <a:latin typeface="宋体" pitchFamily="2" charset="-122"/>
              </a:rPr>
              <a:t>求一个数的绝对值的步骤</a:t>
            </a:r>
          </a:p>
        </p:txBody>
      </p:sp>
      <p:pic>
        <p:nvPicPr>
          <p:cNvPr id="63490" name="图片 5222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2279" y="2778925"/>
            <a:ext cx="7811279" cy="3360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组 1"/>
          <p:cNvGrpSpPr/>
          <p:nvPr/>
        </p:nvGrpSpPr>
        <p:grpSpPr>
          <a:xfrm>
            <a:off x="1831013" y="1093844"/>
            <a:ext cx="3704531" cy="823151"/>
            <a:chOff x="7647436" y="3815009"/>
            <a:chExt cx="3013374" cy="601051"/>
          </a:xfrm>
        </p:grpSpPr>
        <p:sp>
          <p:nvSpPr>
            <p:cNvPr id="12" name="文本框 30"/>
            <p:cNvSpPr txBox="1"/>
            <p:nvPr/>
          </p:nvSpPr>
          <p:spPr>
            <a:xfrm>
              <a:off x="8700443" y="3891377"/>
              <a:ext cx="1960367" cy="42699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3200" dirty="0">
                  <a:solidFill>
                    <a:srgbClr val="1D41D5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方法总结</a:t>
              </a:r>
            </a:p>
          </p:txBody>
        </p:sp>
        <p:pic>
          <p:nvPicPr>
            <p:cNvPr id="13" name="图片 9" descr="book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47436" y="3815009"/>
              <a:ext cx="977957" cy="601051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77057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8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858403" y="1801852"/>
            <a:ext cx="7257106" cy="47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一个数的绝对值是4 ，则这数是</a:t>
            </a: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4. 　　　　　　　     　　　　　　　　　             </a:t>
            </a: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|3|＞0.　　　　　　  </a:t>
            </a:r>
            <a:b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</a:b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</a:t>
            </a: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1.3|＞0.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</a:t>
            </a: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有理数的绝对值一定是正数.　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</a:t>
            </a: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若</a:t>
            </a:r>
            <a:r>
              <a:rPr lang="zh-CN" altLang="en-US" sz="28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＝</a:t>
            </a: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</a:t>
            </a:r>
            <a:r>
              <a:rPr lang="zh-CN" altLang="en-US" sz="28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，则|</a:t>
            </a:r>
            <a:r>
              <a:rPr lang="zh-CN" altLang="en-US" sz="28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|＝|</a:t>
            </a:r>
            <a:r>
              <a:rPr lang="zh-CN" altLang="en-US" sz="28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|.　　　　　　　　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6</a:t>
            </a: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若|</a:t>
            </a:r>
            <a:r>
              <a:rPr lang="zh-CN" altLang="en-US" sz="28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|＝|</a:t>
            </a:r>
            <a:r>
              <a:rPr lang="zh-CN" altLang="en-US" sz="28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|，则</a:t>
            </a:r>
            <a:r>
              <a:rPr lang="zh-CN" altLang="en-US" sz="28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＝</a:t>
            </a:r>
            <a:r>
              <a:rPr lang="zh-CN" altLang="en-US" sz="28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7</a:t>
            </a: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若</a:t>
            </a:r>
            <a:r>
              <a:rPr lang="zh-CN" altLang="en-US" sz="28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|a|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＝</a:t>
            </a: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</a:t>
            </a:r>
            <a:r>
              <a:rPr lang="zh-CN" altLang="en-US" sz="28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，则</a:t>
            </a:r>
            <a:r>
              <a:rPr lang="zh-CN" altLang="en-US" sz="28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必为负数.　　　　 　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8</a:t>
            </a:r>
            <a:r>
              <a:rPr lang="en-US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互为相反数的两个数的绝对值相等.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1877033" y="1281031"/>
            <a:ext cx="6370337" cy="641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>
              <a:defRPr/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判断下列说法是否正确</a:t>
            </a:r>
            <a:r>
              <a:rPr lang="zh-CN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20487" name="Text Box 7"/>
          <p:cNvSpPr>
            <a:spLocks noChangeArrowheads="1"/>
          </p:cNvSpPr>
          <p:nvPr/>
        </p:nvSpPr>
        <p:spPr bwMode="auto">
          <a:xfrm>
            <a:off x="8308557" y="1847521"/>
            <a:ext cx="641267" cy="641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4490599" y="2451818"/>
            <a:ext cx="641267" cy="6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√</a:t>
            </a: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8381121" y="5799044"/>
            <a:ext cx="641267" cy="63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√</a:t>
            </a: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5916542" y="4052348"/>
            <a:ext cx="641266" cy="641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√</a:t>
            </a:r>
          </a:p>
        </p:txBody>
      </p:sp>
      <p:sp>
        <p:nvSpPr>
          <p:cNvPr id="20492" name="Text Box 12"/>
          <p:cNvSpPr>
            <a:spLocks noChangeArrowheads="1"/>
          </p:cNvSpPr>
          <p:nvPr/>
        </p:nvSpPr>
        <p:spPr bwMode="auto">
          <a:xfrm>
            <a:off x="7314460" y="3556975"/>
            <a:ext cx="641267" cy="641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</a:p>
        </p:txBody>
      </p:sp>
      <p:sp>
        <p:nvSpPr>
          <p:cNvPr id="20493" name="Text Box 13"/>
          <p:cNvSpPr>
            <a:spLocks noChangeArrowheads="1"/>
          </p:cNvSpPr>
          <p:nvPr/>
        </p:nvSpPr>
        <p:spPr bwMode="auto">
          <a:xfrm>
            <a:off x="5916542" y="4590148"/>
            <a:ext cx="641266" cy="641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</a:p>
        </p:txBody>
      </p:sp>
      <p:sp>
        <p:nvSpPr>
          <p:cNvPr id="20494" name="Text Box 14"/>
          <p:cNvSpPr>
            <a:spLocks noChangeArrowheads="1"/>
          </p:cNvSpPr>
          <p:nvPr/>
        </p:nvSpPr>
        <p:spPr bwMode="auto">
          <a:xfrm>
            <a:off x="6491183" y="5157545"/>
            <a:ext cx="643383" cy="641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4490600" y="2916463"/>
            <a:ext cx="641266" cy="6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√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248841" y="1903474"/>
            <a:ext cx="1881472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漏了</a:t>
            </a:r>
            <a:r>
              <a:rPr lang="en-US" altLang="zh-CN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196995" y="3607786"/>
            <a:ext cx="2622208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r>
              <a:rPr lang="en-US" altLang="zh-CN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</a:t>
            </a:r>
            <a:r>
              <a:rPr lang="zh-CN" altLang="en-US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的绝对值是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646132" y="4436480"/>
            <a:ext cx="4607383" cy="1015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r>
              <a:rPr lang="en-US" altLang="zh-CN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r>
              <a:rPr lang="zh-CN" altLang="en-US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</a:t>
            </a:r>
            <a:r>
              <a:rPr lang="en-US" altLang="zh-CN" i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</a:t>
            </a:r>
            <a:r>
              <a:rPr lang="zh-CN" altLang="en-US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也可能互为相反数，即</a:t>
            </a:r>
            <a:r>
              <a:rPr lang="en-US" altLang="zh-CN" i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r>
              <a:rPr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=-</a:t>
            </a:r>
            <a:r>
              <a:rPr lang="en-US" altLang="zh-CN" i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</a:t>
            </a:r>
            <a:endParaRPr lang="en-US" altLang="zh-CN" i="1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081656" y="5229661"/>
            <a:ext cx="2167185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r>
              <a:rPr lang="en-US" altLang="zh-CN" i="1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r>
              <a:rPr lang="zh-CN" altLang="en-US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也可能是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</a:t>
            </a:r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891" y="1292224"/>
            <a:ext cx="747085" cy="76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869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8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3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3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3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/>
      <p:bldP spid="20488" grpId="0"/>
      <p:bldP spid="20490" grpId="0"/>
      <p:bldP spid="20491" grpId="0"/>
      <p:bldP spid="20492" grpId="0"/>
      <p:bldP spid="20493" grpId="0"/>
      <p:bldP spid="20494" grpId="0"/>
      <p:bldP spid="2" grpId="0"/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文本框 483329"/>
          <p:cNvSpPr txBox="1">
            <a:spLocks noChangeArrowheads="1"/>
          </p:cNvSpPr>
          <p:nvPr/>
        </p:nvSpPr>
        <p:spPr bwMode="auto">
          <a:xfrm>
            <a:off x="1935924" y="1081734"/>
            <a:ext cx="9341871" cy="1937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求下列各数的绝对值：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-18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     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0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 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    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    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7.2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      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   .</a:t>
            </a:r>
            <a:endParaRPr lang="en-US" altLang="zh-CN" sz="3200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graphicFrame>
        <p:nvGraphicFramePr>
          <p:cNvPr id="61443" name="对象 4833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7921694"/>
              </p:ext>
            </p:extLst>
          </p:nvPr>
        </p:nvGraphicFramePr>
        <p:xfrm>
          <a:off x="4893260" y="2248482"/>
          <a:ext cx="243384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3" name="Equation" r:id="rId3" imgW="203040" imgH="609480" progId="Equation.DSMT4">
                  <p:embed/>
                </p:oleObj>
              </mc:Choice>
              <mc:Fallback>
                <p:oleObj name="Equation" r:id="rId3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3260" y="2248482"/>
                        <a:ext cx="243384" cy="960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44" name="对象 4833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4564956"/>
              </p:ext>
            </p:extLst>
          </p:nvPr>
        </p:nvGraphicFramePr>
        <p:xfrm>
          <a:off x="7807525" y="2209161"/>
          <a:ext cx="243386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4" name="Equation" r:id="rId5" imgW="203040" imgH="609480" progId="Equation.DSMT4">
                  <p:embed/>
                </p:oleObj>
              </mc:Choice>
              <mc:Fallback>
                <p:oleObj name="Equation" r:id="rId5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07525" y="2209161"/>
                        <a:ext cx="243386" cy="960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48" name="对象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0717667"/>
              </p:ext>
            </p:extLst>
          </p:nvPr>
        </p:nvGraphicFramePr>
        <p:xfrm>
          <a:off x="7051436" y="3343759"/>
          <a:ext cx="1143657" cy="104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5" name="Equation" r:id="rId7" imgW="838080" imgH="685800" progId="Equation.DSMT4">
                  <p:embed/>
                </p:oleObj>
              </mc:Choice>
              <mc:Fallback>
                <p:oleObj name="Equation" r:id="rId7" imgW="838080" imgH="6858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1436" y="3343759"/>
                        <a:ext cx="1143657" cy="1045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530" y="1428841"/>
            <a:ext cx="747085" cy="76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4460310"/>
              </p:ext>
            </p:extLst>
          </p:nvPr>
        </p:nvGraphicFramePr>
        <p:xfrm>
          <a:off x="5408573" y="3467819"/>
          <a:ext cx="998210" cy="633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6" name="Equation" r:id="rId10" imgW="380880" imgH="241200" progId="Equation.DSMT4">
                  <p:embed/>
                </p:oleObj>
              </mc:Choice>
              <mc:Fallback>
                <p:oleObj name="Equation" r:id="rId10" imgW="3808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08573" y="3467819"/>
                        <a:ext cx="998210" cy="6338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9049675"/>
              </p:ext>
            </p:extLst>
          </p:nvPr>
        </p:nvGraphicFramePr>
        <p:xfrm>
          <a:off x="3228786" y="3502324"/>
          <a:ext cx="1655758" cy="629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7" name="Equation" r:id="rId12" imgW="634680" imgH="241200" progId="Equation.DSMT4">
                  <p:embed/>
                </p:oleObj>
              </mc:Choice>
              <mc:Fallback>
                <p:oleObj name="Equation" r:id="rId12" imgW="63468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8786" y="3502324"/>
                        <a:ext cx="1655758" cy="6296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0624883"/>
              </p:ext>
            </p:extLst>
          </p:nvPr>
        </p:nvGraphicFramePr>
        <p:xfrm>
          <a:off x="3138453" y="4486572"/>
          <a:ext cx="1752725" cy="674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8" name="Equation" r:id="rId14" imgW="660240" imgH="253800" progId="Equation.DSMT4">
                  <p:embed/>
                </p:oleObj>
              </mc:Choice>
              <mc:Fallback>
                <p:oleObj name="Equation" r:id="rId14" imgW="66024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138453" y="4486572"/>
                        <a:ext cx="1752725" cy="6743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14920" y="3343759"/>
            <a:ext cx="1121455" cy="6771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</a:t>
            </a:r>
            <a:r>
              <a:rPr lang="zh-CN" altLang="en-US" sz="3600" dirty="0" smtClean="0">
                <a:latin typeface="Times New Roman" pitchFamily="18" charset="0"/>
                <a:cs typeface="Times New Roman" pitchFamily="18" charset="0"/>
              </a:rPr>
              <a:t>：</a:t>
            </a:r>
            <a:endParaRPr lang="zh-CN" alt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6033477"/>
              </p:ext>
            </p:extLst>
          </p:nvPr>
        </p:nvGraphicFramePr>
        <p:xfrm>
          <a:off x="5367098" y="4436071"/>
          <a:ext cx="1430518" cy="1120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9" name="Equation" r:id="rId16" imgW="571320" imgH="444240" progId="Equation.DSMT4">
                  <p:embed/>
                </p:oleObj>
              </mc:Choice>
              <mc:Fallback>
                <p:oleObj name="Equation" r:id="rId16" imgW="57132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7098" y="4436071"/>
                        <a:ext cx="1430518" cy="11200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671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文本框 120836"/>
          <p:cNvSpPr txBox="1">
            <a:spLocks noChangeArrowheads="1"/>
          </p:cNvSpPr>
          <p:nvPr/>
        </p:nvSpPr>
        <p:spPr bwMode="auto">
          <a:xfrm>
            <a:off x="2369971" y="2517902"/>
            <a:ext cx="8177735" cy="307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绝对值等于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的数是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___,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(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2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)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绝对值等于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5.25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的正数是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_____,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(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3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)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绝对值等于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5.25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的负数是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______,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(4)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绝对值等于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的数是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_______.</a:t>
            </a:r>
          </a:p>
        </p:txBody>
      </p:sp>
      <p:sp>
        <p:nvSpPr>
          <p:cNvPr id="120838" name="文本框 120837"/>
          <p:cNvSpPr txBox="1">
            <a:spLocks noChangeArrowheads="1"/>
          </p:cNvSpPr>
          <p:nvPr/>
        </p:nvSpPr>
        <p:spPr bwMode="auto">
          <a:xfrm>
            <a:off x="6458838" y="2676690"/>
            <a:ext cx="100951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</a:t>
            </a:r>
          </a:p>
        </p:txBody>
      </p:sp>
      <p:sp>
        <p:nvSpPr>
          <p:cNvPr id="120839" name="文本框 120838"/>
          <p:cNvSpPr txBox="1">
            <a:spLocks noChangeArrowheads="1"/>
          </p:cNvSpPr>
          <p:nvPr/>
        </p:nvSpPr>
        <p:spPr bwMode="auto">
          <a:xfrm>
            <a:off x="7425843" y="3432080"/>
            <a:ext cx="2160836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5.25</a:t>
            </a:r>
          </a:p>
        </p:txBody>
      </p:sp>
      <p:sp>
        <p:nvSpPr>
          <p:cNvPr id="120840" name="文本框 120839"/>
          <p:cNvSpPr txBox="1">
            <a:spLocks noChangeArrowheads="1"/>
          </p:cNvSpPr>
          <p:nvPr/>
        </p:nvSpPr>
        <p:spPr bwMode="auto">
          <a:xfrm>
            <a:off x="7425843" y="4138948"/>
            <a:ext cx="230475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-5.25</a:t>
            </a:r>
          </a:p>
        </p:txBody>
      </p:sp>
      <p:sp>
        <p:nvSpPr>
          <p:cNvPr id="120841" name="文本框 120840"/>
          <p:cNvSpPr txBox="1">
            <a:spLocks noChangeArrowheads="1"/>
          </p:cNvSpPr>
          <p:nvPr/>
        </p:nvSpPr>
        <p:spPr bwMode="auto">
          <a:xfrm>
            <a:off x="6593045" y="4829887"/>
            <a:ext cx="259258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或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-2</a:t>
            </a:r>
          </a:p>
        </p:txBody>
      </p:sp>
      <p:sp>
        <p:nvSpPr>
          <p:cNvPr id="65542" name="文本框 1"/>
          <p:cNvSpPr txBox="1">
            <a:spLocks noChangeArrowheads="1"/>
          </p:cNvSpPr>
          <p:nvPr/>
        </p:nvSpPr>
        <p:spPr bwMode="auto">
          <a:xfrm>
            <a:off x="1507358" y="2060597"/>
            <a:ext cx="2874059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 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填一填：</a:t>
            </a:r>
          </a:p>
        </p:txBody>
      </p:sp>
      <p:sp>
        <p:nvSpPr>
          <p:cNvPr id="62474" name="文本框 14"/>
          <p:cNvSpPr txBox="1">
            <a:spLocks noChangeArrowheads="1"/>
          </p:cNvSpPr>
          <p:nvPr/>
        </p:nvSpPr>
        <p:spPr bwMode="auto">
          <a:xfrm>
            <a:off x="6130342" y="1315000"/>
            <a:ext cx="6941763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已知绝对值求原数</a:t>
            </a:r>
          </a:p>
        </p:txBody>
      </p:sp>
      <p:grpSp>
        <p:nvGrpSpPr>
          <p:cNvPr id="62475" name="组合 6"/>
          <p:cNvGrpSpPr>
            <a:grpSpLocks/>
          </p:cNvGrpSpPr>
          <p:nvPr/>
        </p:nvGrpSpPr>
        <p:grpSpPr bwMode="auto">
          <a:xfrm>
            <a:off x="3184111" y="1300781"/>
            <a:ext cx="2478295" cy="630942"/>
            <a:chOff x="427462" y="558483"/>
            <a:chExt cx="1858351" cy="472792"/>
          </a:xfrm>
        </p:grpSpPr>
        <p:grpSp>
          <p:nvGrpSpPr>
            <p:cNvPr id="62476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177459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507550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837642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167733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3567652" y="-557396"/>
                <a:ext cx="426897" cy="426763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2477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zh-CN" alt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60470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0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0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0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0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8" grpId="0"/>
      <p:bldP spid="120840" grpId="0"/>
      <p:bldP spid="1208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4"/>
          <p:cNvSpPr txBox="1">
            <a:spLocks noChangeArrowheads="1"/>
          </p:cNvSpPr>
          <p:nvPr/>
        </p:nvSpPr>
        <p:spPr bwMode="auto">
          <a:xfrm>
            <a:off x="1069505" y="1900064"/>
            <a:ext cx="10685660" cy="3250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50" tIns="54425" rIns="108850" bIns="54425">
            <a:spAutoFit/>
          </a:bodyPr>
          <a:lstStyle>
            <a:lvl1pPr>
              <a:lnSpc>
                <a:spcPct val="150000"/>
              </a:lnSpc>
              <a:defRPr kumimoji="1" sz="2400" b="1">
                <a:solidFill>
                  <a:schemeClr val="tx1"/>
                </a:solidFill>
                <a:latin typeface="宋体" pitchFamily="2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defRPr kumimoji="1" sz="2400" b="1">
                <a:solidFill>
                  <a:schemeClr val="tx1"/>
                </a:solidFill>
                <a:latin typeface="宋体" pitchFamily="2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defRPr kumimoji="1" sz="2400" b="1">
                <a:solidFill>
                  <a:schemeClr val="tx1"/>
                </a:solidFill>
                <a:latin typeface="宋体" pitchFamily="2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defRPr kumimoji="1" sz="2400" b="1">
                <a:solidFill>
                  <a:schemeClr val="tx1"/>
                </a:solidFill>
                <a:latin typeface="宋体" pitchFamily="2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defRPr kumimoji="1" sz="2400" b="1">
                <a:solidFill>
                  <a:schemeClr val="tx1"/>
                </a:solidFill>
                <a:latin typeface="宋体" pitchFamily="2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宋体" pitchFamily="2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宋体" pitchFamily="2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宋体" pitchFamily="2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宋体" pitchFamily="2" charset="-122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3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1.</a:t>
            </a:r>
            <a:r>
              <a:rPr lang="zh-CN" altLang="en-US" sz="33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理解</a:t>
            </a:r>
            <a:r>
              <a:rPr lang="zh-CN" altLang="en-US" sz="33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绝对值</a:t>
            </a:r>
            <a:r>
              <a:rPr lang="zh-CN" altLang="en-US" sz="33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的概念及其几何意义．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3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2.</a:t>
            </a:r>
            <a:r>
              <a:rPr lang="zh-CN" altLang="en-US" sz="33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会求一个数（不涉及字母）的绝对值．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3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3.</a:t>
            </a:r>
            <a:r>
              <a:rPr lang="zh-CN" altLang="en-US" sz="33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会求绝对值已知的数． 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3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4.</a:t>
            </a:r>
            <a:r>
              <a:rPr lang="zh-CN" altLang="en-US" sz="33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了解绝对值的非负性，并能用其非负性解决相关问题． </a:t>
            </a:r>
          </a:p>
        </p:txBody>
      </p:sp>
    </p:spTree>
    <p:extLst>
      <p:ext uri="{BB962C8B-B14F-4D97-AF65-F5344CB8AC3E}">
        <p14:creationId xmlns:p14="http://schemas.microsoft.com/office/powerpoint/2010/main" val="152774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14575" y="2088975"/>
            <a:ext cx="10912113" cy="15022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0000"/>
            </a:solidFill>
            <a:prstDash val="sysDash"/>
            <a:round/>
            <a:headEnd/>
            <a:tailEnd/>
          </a:ln>
          <a:extLst/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3200" noProof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易错提醒：</a:t>
            </a:r>
            <a:r>
              <a:rPr lang="zh-CN" altLang="en-US" sz="3200" noProof="1">
                <a:latin typeface="宋体" pitchFamily="2" charset="-122"/>
              </a:rPr>
              <a:t>注意绝对值等于某个正数的数有两个，它们互为相反数，解题时不要遗漏</a:t>
            </a:r>
            <a:r>
              <a:rPr lang="zh-CN" altLang="en-US" sz="3200" noProof="1">
                <a:solidFill>
                  <a:srgbClr val="FF0000"/>
                </a:solidFill>
                <a:latin typeface="宋体" pitchFamily="2" charset="-122"/>
              </a:rPr>
              <a:t>负值</a:t>
            </a:r>
            <a:r>
              <a:rPr lang="zh-CN" altLang="zh-CN" sz="3200" noProof="1">
                <a:latin typeface="宋体" pitchFamily="2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2121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59016" y="1607318"/>
            <a:ext cx="11331581" cy="4642172"/>
          </a:xfrm>
          <a:prstGeom prst="roundRect">
            <a:avLst/>
          </a:prstGeom>
          <a:grpFill/>
          <a:ln>
            <a:solidFill>
              <a:schemeClr val="accent1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66561" name="文本框 531457"/>
          <p:cNvSpPr txBox="1">
            <a:spLocks noChangeArrowheads="1"/>
          </p:cNvSpPr>
          <p:nvPr/>
        </p:nvSpPr>
        <p:spPr bwMode="auto">
          <a:xfrm>
            <a:off x="914434" y="1923870"/>
            <a:ext cx="10681425" cy="435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 indent="-609585" algn="ctr">
              <a:defRPr/>
            </a:pPr>
            <a:r>
              <a:rPr lang="zh-CN" altLang="en-US" sz="3200" u="sng" dirty="0">
                <a:solidFill>
                  <a:srgbClr val="0000FF"/>
                </a:solidFill>
                <a:latin typeface="Times New Roman" pitchFamily="18" charset="0"/>
              </a:rPr>
              <a:t>绝对值的性质</a:t>
            </a:r>
          </a:p>
          <a:p>
            <a:pPr indent="-609585">
              <a:lnSpc>
                <a:spcPct val="150000"/>
              </a:lnSpc>
              <a:defRPr/>
            </a:pPr>
            <a:r>
              <a:rPr lang="en-US" altLang="zh-CN" sz="2700" dirty="0">
                <a:solidFill>
                  <a:srgbClr val="000000"/>
                </a:solidFill>
                <a:latin typeface="Times New Roman" pitchFamily="18" charset="0"/>
              </a:rPr>
              <a:t>(1)</a:t>
            </a:r>
            <a:r>
              <a:rPr lang="zh-CN" altLang="en-US" sz="2700" dirty="0">
                <a:solidFill>
                  <a:srgbClr val="000000"/>
                </a:solidFill>
                <a:latin typeface="Times New Roman" pitchFamily="18" charset="0"/>
              </a:rPr>
              <a:t>任何有理数都有绝对值，且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</a:rPr>
              <a:t>只有一个</a:t>
            </a:r>
            <a:r>
              <a:rPr lang="en-US" altLang="zh-CN" sz="27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indent="-671983">
              <a:lnSpc>
                <a:spcPct val="150000"/>
              </a:lnSpc>
              <a:defRPr/>
            </a:pPr>
            <a:r>
              <a:rPr lang="en-US" altLang="zh-CN" sz="2700" dirty="0">
                <a:solidFill>
                  <a:srgbClr val="000000"/>
                </a:solidFill>
                <a:latin typeface="Times New Roman" pitchFamily="18" charset="0"/>
              </a:rPr>
              <a:t>(2)</a:t>
            </a:r>
            <a:r>
              <a:rPr lang="zh-CN" altLang="en-US" sz="2700" dirty="0">
                <a:solidFill>
                  <a:srgbClr val="000000"/>
                </a:solidFill>
                <a:latin typeface="Times New Roman" pitchFamily="18" charset="0"/>
              </a:rPr>
              <a:t>由绝对值的几何定义可知，数的绝对值是两点间的距离，因此，任何一个数的绝对值都是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</a:rPr>
              <a:t>非负数</a:t>
            </a:r>
            <a:r>
              <a:rPr lang="zh-CN" altLang="en-US" sz="2700" dirty="0">
                <a:solidFill>
                  <a:srgbClr val="000000"/>
                </a:solidFill>
                <a:latin typeface="Times New Roman" pitchFamily="18" charset="0"/>
              </a:rPr>
              <a:t>；在数轴上，一个数离原点的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</a:rPr>
              <a:t>越近</a:t>
            </a:r>
            <a:r>
              <a:rPr lang="zh-CN" altLang="en-US" sz="2700" dirty="0">
                <a:solidFill>
                  <a:srgbClr val="000000"/>
                </a:solidFill>
                <a:latin typeface="Times New Roman" pitchFamily="18" charset="0"/>
              </a:rPr>
              <a:t>，绝对值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</a:rPr>
              <a:t>越小</a:t>
            </a:r>
            <a:r>
              <a:rPr lang="zh-CN" altLang="en-US" sz="2700" dirty="0">
                <a:solidFill>
                  <a:srgbClr val="000000"/>
                </a:solidFill>
                <a:latin typeface="Times New Roman" pitchFamily="18" charset="0"/>
              </a:rPr>
              <a:t>，离原点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</a:rPr>
              <a:t>越远</a:t>
            </a:r>
            <a:r>
              <a:rPr lang="zh-CN" altLang="en-US" sz="2700" dirty="0">
                <a:solidFill>
                  <a:srgbClr val="000000"/>
                </a:solidFill>
                <a:latin typeface="Times New Roman" pitchFamily="18" charset="0"/>
              </a:rPr>
              <a:t>，绝对值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</a:rPr>
              <a:t>越大</a:t>
            </a:r>
            <a:r>
              <a:rPr lang="en-US" altLang="zh-CN" sz="27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indent="-609585">
              <a:lnSpc>
                <a:spcPct val="150000"/>
              </a:lnSpc>
              <a:defRPr/>
            </a:pPr>
            <a:r>
              <a:rPr lang="en-US" altLang="zh-CN" sz="2700" dirty="0">
                <a:solidFill>
                  <a:srgbClr val="000000"/>
                </a:solidFill>
                <a:latin typeface="Times New Roman" pitchFamily="18" charset="0"/>
              </a:rPr>
              <a:t>(3)</a:t>
            </a:r>
            <a:r>
              <a:rPr lang="zh-CN" altLang="en-US" sz="2700" dirty="0">
                <a:solidFill>
                  <a:srgbClr val="000000"/>
                </a:solidFill>
                <a:latin typeface="Times New Roman" pitchFamily="18" charset="0"/>
              </a:rPr>
              <a:t>互为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</a:rPr>
              <a:t>相反数</a:t>
            </a:r>
            <a:r>
              <a:rPr lang="zh-CN" altLang="en-US" sz="2700" dirty="0">
                <a:solidFill>
                  <a:srgbClr val="000000"/>
                </a:solidFill>
                <a:latin typeface="Times New Roman" pitchFamily="18" charset="0"/>
              </a:rPr>
              <a:t>的两个数的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</a:rPr>
              <a:t>绝对值相等</a:t>
            </a:r>
            <a:r>
              <a:rPr lang="en-US" altLang="zh-CN" sz="27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indent="-609585">
              <a:lnSpc>
                <a:spcPct val="150000"/>
              </a:lnSpc>
              <a:defRPr/>
            </a:pPr>
            <a:r>
              <a:rPr lang="en-US" altLang="zh-CN" sz="2700" dirty="0">
                <a:solidFill>
                  <a:srgbClr val="000000"/>
                </a:solidFill>
                <a:latin typeface="Times New Roman" pitchFamily="18" charset="0"/>
              </a:rPr>
              <a:t>(4)</a:t>
            </a:r>
            <a:r>
              <a:rPr lang="zh-CN" altLang="en-US" sz="2700" dirty="0">
                <a:solidFill>
                  <a:srgbClr val="000000"/>
                </a:solidFill>
                <a:latin typeface="Times New Roman" pitchFamily="18" charset="0"/>
              </a:rPr>
              <a:t>绝对值相等的两个数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</a:rPr>
              <a:t>相等</a:t>
            </a:r>
            <a:r>
              <a:rPr lang="zh-CN" altLang="en-US" sz="2700" dirty="0">
                <a:solidFill>
                  <a:srgbClr val="000000"/>
                </a:solidFill>
                <a:latin typeface="Times New Roman" pitchFamily="18" charset="0"/>
              </a:rPr>
              <a:t>或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</a:rPr>
              <a:t>互为相反数</a:t>
            </a:r>
            <a:r>
              <a:rPr lang="en-US" altLang="zh-CN" sz="27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487461" y="1175418"/>
            <a:ext cx="3253394" cy="863799"/>
            <a:chOff x="3131762" y="248416"/>
            <a:chExt cx="2440363" cy="647699"/>
          </a:xfrm>
        </p:grpSpPr>
        <p:sp>
          <p:nvSpPr>
            <p:cNvPr id="13" name="圆角矩形 12"/>
            <p:cNvSpPr/>
            <p:nvPr/>
          </p:nvSpPr>
          <p:spPr>
            <a:xfrm>
              <a:off x="3343275" y="334907"/>
              <a:ext cx="2228850" cy="47471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solidFill>
                    <a:schemeClr val="tx1"/>
                  </a:solidFill>
                  <a:latin typeface="黑体" pitchFamily="49" charset="-122"/>
                  <a:ea typeface="黑体" pitchFamily="49" charset="-122"/>
                </a:rPr>
                <a:t>  归纳总结</a:t>
              </a: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60" t="22977" r="30278" b="33898"/>
            <a:stretch/>
          </p:blipFill>
          <p:spPr>
            <a:xfrm>
              <a:off x="3131762" y="248416"/>
              <a:ext cx="687763" cy="647699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1954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6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6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6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6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09953"/>
          <p:cNvSpPr txBox="1">
            <a:spLocks noChangeArrowheads="1"/>
          </p:cNvSpPr>
          <p:nvPr/>
        </p:nvSpPr>
        <p:spPr bwMode="auto">
          <a:xfrm>
            <a:off x="1951210" y="1530923"/>
            <a:ext cx="11669781" cy="2239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若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|=5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，则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的值是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       )</a:t>
            </a:r>
          </a:p>
          <a:p>
            <a:pPr>
              <a:lnSpc>
                <a:spcPct val="230000"/>
              </a:lnSpc>
            </a:pP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A. 5          B. -5          C. ±5         D.</a:t>
            </a:r>
            <a:endParaRPr lang="en-US" altLang="zh-CN" sz="3200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endParaRPr lang="en-US" altLang="zh-CN" sz="3200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747094" y="1530923"/>
            <a:ext cx="1221158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894245" y="3569947"/>
            <a:ext cx="8771943" cy="1516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解析：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altLang="zh-CN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|=5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，即数</a:t>
            </a:r>
            <a:r>
              <a:rPr lang="en-US" altLang="zh-CN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到原点的距离是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5,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而到原点的距离是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的数有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和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，所以</a:t>
            </a:r>
            <a:r>
              <a:rPr lang="en-US" altLang="zh-CN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的值是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和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-5.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160" y="1530923"/>
            <a:ext cx="747085" cy="76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对象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4360243"/>
              </p:ext>
            </p:extLst>
          </p:nvPr>
        </p:nvGraphicFramePr>
        <p:xfrm>
          <a:off x="8502944" y="2304284"/>
          <a:ext cx="245501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0" name="Equation" r:id="rId4" imgW="203040" imgH="609480" progId="Equation.DSMT4">
                  <p:embed/>
                </p:oleObj>
              </mc:Choice>
              <mc:Fallback>
                <p:oleObj name="Equation" r:id="rId4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2944" y="2304284"/>
                        <a:ext cx="245501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765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41" name="组合 6"/>
          <p:cNvGrpSpPr>
            <a:grpSpLocks/>
          </p:cNvGrpSpPr>
          <p:nvPr/>
        </p:nvGrpSpPr>
        <p:grpSpPr bwMode="auto">
          <a:xfrm>
            <a:off x="2773563" y="1302419"/>
            <a:ext cx="2478295" cy="630942"/>
            <a:chOff x="427462" y="558483"/>
            <a:chExt cx="1858351" cy="472792"/>
          </a:xfrm>
        </p:grpSpPr>
        <p:grpSp>
          <p:nvGrpSpPr>
            <p:cNvPr id="65545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177459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507550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837642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167733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3567652" y="-557396"/>
                <a:ext cx="426897" cy="426763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5546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zh-CN" alt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8623" name="文本框 14"/>
          <p:cNvSpPr txBox="1">
            <a:spLocks noChangeArrowheads="1"/>
          </p:cNvSpPr>
          <p:nvPr/>
        </p:nvSpPr>
        <p:spPr bwMode="auto">
          <a:xfrm>
            <a:off x="5365854" y="1302419"/>
            <a:ext cx="6941763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利用绝对值求字母的值</a:t>
            </a:r>
          </a:p>
        </p:txBody>
      </p:sp>
      <p:sp>
        <p:nvSpPr>
          <p:cNvPr id="68625" name="文本框 2"/>
          <p:cNvSpPr txBox="1">
            <a:spLocks noChangeArrowheads="1"/>
          </p:cNvSpPr>
          <p:nvPr/>
        </p:nvSpPr>
        <p:spPr bwMode="auto">
          <a:xfrm>
            <a:off x="1712162" y="2118670"/>
            <a:ext cx="8526941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已知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|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–4|+|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y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–3|=0,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求</a:t>
            </a:r>
            <a:r>
              <a:rPr lang="en-US" altLang="zh-CN" sz="3200" i="1" dirty="0" err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x+y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的值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68626" name="文本框 4"/>
          <p:cNvSpPr txBox="1">
            <a:spLocks noChangeArrowheads="1"/>
          </p:cNvSpPr>
          <p:nvPr/>
        </p:nvSpPr>
        <p:spPr bwMode="auto">
          <a:xfrm>
            <a:off x="2442071" y="2734763"/>
            <a:ext cx="8688973" cy="1369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分析：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一个数的绝对值总是大于或等于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，即为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非负数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，如果两个非负数的和为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，那么这两个数</a:t>
            </a: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同时为</a:t>
            </a:r>
            <a:r>
              <a:rPr lang="en-US" altLang="zh-CN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zh-CN" sz="27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282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68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2595591" y="2802856"/>
            <a:ext cx="7934348" cy="205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根据题意可知</a:t>
            </a:r>
            <a:endParaRPr lang="zh-CN" altLang="en-US" sz="28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               x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- 4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</a:t>
            </a: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，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y -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</a:t>
            </a: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，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 所以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，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y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，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故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x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＋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y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7</a:t>
            </a:r>
            <a:r>
              <a:rPr lang="en-US" altLang="zh-CN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680417" y="5008032"/>
            <a:ext cx="9980899" cy="5970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0000"/>
            </a:solidFill>
            <a:prstDash val="sysDash"/>
            <a:round/>
            <a:headEnd/>
            <a:tailEnd/>
          </a:ln>
          <a:extLst/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归纳总结：</a:t>
            </a:r>
            <a:r>
              <a:rPr lang="en-US" altLang="zh-CN" sz="28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几个非负数的和为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，则这几个数都为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0.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5541" name="组合 6"/>
          <p:cNvGrpSpPr>
            <a:grpSpLocks/>
          </p:cNvGrpSpPr>
          <p:nvPr/>
        </p:nvGrpSpPr>
        <p:grpSpPr bwMode="auto">
          <a:xfrm>
            <a:off x="2773563" y="1302419"/>
            <a:ext cx="2478295" cy="630942"/>
            <a:chOff x="427462" y="558483"/>
            <a:chExt cx="1858351" cy="472792"/>
          </a:xfrm>
        </p:grpSpPr>
        <p:grpSp>
          <p:nvGrpSpPr>
            <p:cNvPr id="65545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177459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507550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837642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167733" y="-557396"/>
                <a:ext cx="426897" cy="426763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3567652" y="-557396"/>
                <a:ext cx="426897" cy="426763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5546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7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zh-CN" alt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8623" name="文本框 14"/>
          <p:cNvSpPr txBox="1">
            <a:spLocks noChangeArrowheads="1"/>
          </p:cNvSpPr>
          <p:nvPr/>
        </p:nvSpPr>
        <p:spPr bwMode="auto">
          <a:xfrm>
            <a:off x="5365854" y="1302419"/>
            <a:ext cx="6941763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利用绝对值求字母的值</a:t>
            </a:r>
          </a:p>
        </p:txBody>
      </p:sp>
      <p:sp>
        <p:nvSpPr>
          <p:cNvPr id="68625" name="文本框 2"/>
          <p:cNvSpPr txBox="1">
            <a:spLocks noChangeArrowheads="1"/>
          </p:cNvSpPr>
          <p:nvPr/>
        </p:nvSpPr>
        <p:spPr bwMode="auto">
          <a:xfrm>
            <a:off x="1712162" y="2118670"/>
            <a:ext cx="8526941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已知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|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–4|+|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y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–3|=0,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求</a:t>
            </a:r>
            <a:r>
              <a:rPr lang="en-US" altLang="zh-CN" sz="3200" i="1" dirty="0" err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x+y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的值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0013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845" y="1403712"/>
            <a:ext cx="747085" cy="764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文本框 524289"/>
          <p:cNvSpPr txBox="1">
            <a:spLocks noChangeArrowheads="1"/>
          </p:cNvSpPr>
          <p:nvPr/>
        </p:nvSpPr>
        <p:spPr bwMode="auto">
          <a:xfrm>
            <a:off x="2014519" y="1478011"/>
            <a:ext cx="1088248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已知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-6|+|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y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-3|=0,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求     的值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endParaRPr lang="en-US" altLang="zh-CN" sz="3200" dirty="0">
              <a:solidFill>
                <a:srgbClr val="0000FF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graphicFrame>
        <p:nvGraphicFramePr>
          <p:cNvPr id="2" name="对象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0782035"/>
              </p:ext>
            </p:extLst>
          </p:nvPr>
        </p:nvGraphicFramePr>
        <p:xfrm>
          <a:off x="5667789" y="1335246"/>
          <a:ext cx="287829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8" name="Equation" r:id="rId4" imgW="241200" imgH="660240" progId="Equation.DSMT4">
                  <p:embed/>
                </p:oleObj>
              </mc:Choice>
              <mc:Fallback>
                <p:oleObj name="Equation" r:id="rId4" imgW="241200" imgH="6602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7789" y="1335246"/>
                        <a:ext cx="287829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2101973" y="2331326"/>
            <a:ext cx="8131387" cy="3077762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: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由绝对值的非负性得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-6|  ≥ 0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y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-3| ≥ 0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所以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-6|  = 0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y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-3| = 0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=6,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y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=3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</a:t>
            </a:r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graphicFrame>
        <p:nvGraphicFramePr>
          <p:cNvPr id="4" name="对象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5116662"/>
              </p:ext>
            </p:extLst>
          </p:nvPr>
        </p:nvGraphicFramePr>
        <p:xfrm>
          <a:off x="3902272" y="4498711"/>
          <a:ext cx="802113" cy="910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9" name="Equation" r:id="rId6" imgW="672840" imgH="660240" progId="Equation.DSMT4">
                  <p:embed/>
                </p:oleObj>
              </mc:Choice>
              <mc:Fallback>
                <p:oleObj name="Equation" r:id="rId6" imgW="672840" imgH="6602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2272" y="4498711"/>
                        <a:ext cx="802113" cy="9103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081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AutoShape 2"/>
          <p:cNvSpPr>
            <a:spLocks noChangeArrowheads="1"/>
          </p:cNvSpPr>
          <p:nvPr/>
        </p:nvSpPr>
        <p:spPr bwMode="auto">
          <a:xfrm>
            <a:off x="569437" y="1564113"/>
            <a:ext cx="11223223" cy="4976121"/>
          </a:xfrm>
          <a:prstGeom prst="flowChartAlternateProcess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anchor="ctr"/>
          <a:lstStyle/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1.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判断并改错：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(1)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一个数的绝对值等于本身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则这个数一定是正数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                                        </a:t>
            </a:r>
            <a:endParaRPr lang="en-US" altLang="zh-CN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(2)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一个数的绝对值等于它的相反数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这个数一定是负数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.(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endParaRPr lang="en-US" altLang="zh-CN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(3)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如果两个数的绝对值相等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那么这两个数一定相等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    (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endParaRPr lang="en-US" altLang="zh-CN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(4)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如果两个数不相等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那么这两个数的绝对值一定不等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.(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                                        </a:t>
            </a:r>
            <a:endParaRPr lang="en-US" altLang="zh-CN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(5)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有理数的绝对值一定是非负数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               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    )</a:t>
            </a:r>
          </a:p>
        </p:txBody>
      </p:sp>
      <p:sp>
        <p:nvSpPr>
          <p:cNvPr id="68612" name="Rectangle 18"/>
          <p:cNvSpPr>
            <a:spLocks noChangeArrowheads="1"/>
          </p:cNvSpPr>
          <p:nvPr/>
        </p:nvSpPr>
        <p:spPr bwMode="auto">
          <a:xfrm>
            <a:off x="2147997" y="3503658"/>
            <a:ext cx="246276" cy="14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0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68613" name="Rectangle 19"/>
          <p:cNvSpPr>
            <a:spLocks noChangeArrowheads="1"/>
          </p:cNvSpPr>
          <p:nvPr/>
        </p:nvSpPr>
        <p:spPr bwMode="auto">
          <a:xfrm>
            <a:off x="1690856" y="3707964"/>
            <a:ext cx="246276" cy="14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0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grpSp>
        <p:nvGrpSpPr>
          <p:cNvPr id="68620" name="组合 7"/>
          <p:cNvGrpSpPr>
            <a:grpSpLocks/>
          </p:cNvGrpSpPr>
          <p:nvPr/>
        </p:nvGrpSpPr>
        <p:grpSpPr bwMode="auto">
          <a:xfrm>
            <a:off x="4604106" y="1128373"/>
            <a:ext cx="3305803" cy="656319"/>
            <a:chOff x="5083" y="1100"/>
            <a:chExt cx="3905" cy="778"/>
          </a:xfrm>
        </p:grpSpPr>
        <p:grpSp>
          <p:nvGrpSpPr>
            <p:cNvPr id="68625" name="组合 1"/>
            <p:cNvGrpSpPr>
              <a:grpSpLocks noChangeAspect="1"/>
            </p:cNvGrpSpPr>
            <p:nvPr/>
          </p:nvGrpSpPr>
          <p:grpSpPr bwMode="auto">
            <a:xfrm>
              <a:off x="5138" y="1168"/>
              <a:ext cx="3797" cy="710"/>
              <a:chOff x="3564387" y="597378"/>
              <a:chExt cx="2247990" cy="419195"/>
            </a:xfrm>
          </p:grpSpPr>
          <p:sp>
            <p:nvSpPr>
              <p:cNvPr id="26" name="缺角矩形 25"/>
              <p:cNvSpPr/>
              <p:nvPr/>
            </p:nvSpPr>
            <p:spPr>
              <a:xfrm rot="3000000">
                <a:off x="4021509" y="597469"/>
                <a:ext cx="419335" cy="418871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4478862" y="597470"/>
                <a:ext cx="419335" cy="418870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缺角矩形 27"/>
              <p:cNvSpPr/>
              <p:nvPr/>
            </p:nvSpPr>
            <p:spPr>
              <a:xfrm rot="3000000">
                <a:off x="4936217" y="597469"/>
                <a:ext cx="419335" cy="418871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缺角矩形 28"/>
              <p:cNvSpPr/>
              <p:nvPr/>
            </p:nvSpPr>
            <p:spPr>
              <a:xfrm rot="3000000">
                <a:off x="3564155" y="597470"/>
                <a:ext cx="419335" cy="418870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缺角矩形 29"/>
              <p:cNvSpPr/>
              <p:nvPr/>
            </p:nvSpPr>
            <p:spPr>
              <a:xfrm rot="3000000">
                <a:off x="5393570" y="597470"/>
                <a:ext cx="419335" cy="418870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8626" name="TextBox 15"/>
            <p:cNvSpPr txBox="1">
              <a:spLocks noChangeArrowheads="1"/>
            </p:cNvSpPr>
            <p:nvPr/>
          </p:nvSpPr>
          <p:spPr bwMode="auto">
            <a:xfrm>
              <a:off x="5083" y="1100"/>
              <a:ext cx="3905" cy="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3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基础巩固题</a:t>
              </a:r>
              <a:endParaRPr lang="en-US" altLang="zh-CN" sz="33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0574366" y="2712763"/>
            <a:ext cx="632095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626545" y="3461020"/>
            <a:ext cx="632095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626544" y="4145927"/>
            <a:ext cx="632095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626546" y="4937150"/>
            <a:ext cx="632095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32747" y="5656078"/>
            <a:ext cx="475769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√</a:t>
            </a:r>
          </a:p>
        </p:txBody>
      </p:sp>
    </p:spTree>
    <p:extLst>
      <p:ext uri="{BB962C8B-B14F-4D97-AF65-F5344CB8AC3E}">
        <p14:creationId xmlns:p14="http://schemas.microsoft.com/office/powerpoint/2010/main" val="29383890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2" grpId="0"/>
      <p:bldP spid="33" grpId="0"/>
      <p:bldP spid="34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1"/>
          <p:cNvSpPr txBox="1">
            <a:spLocks noChangeArrowheads="1"/>
          </p:cNvSpPr>
          <p:nvPr/>
        </p:nvSpPr>
        <p:spPr bwMode="auto">
          <a:xfrm>
            <a:off x="944375" y="1215393"/>
            <a:ext cx="10818990" cy="2684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  <a:spcBef>
                <a:spcPct val="70000"/>
              </a:spcBef>
            </a:pPr>
            <a:r>
              <a:rPr lang="en-US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2.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____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的相反数是它本身，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_______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的绝对值是它本身，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_______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的绝对值是它的相反数．</a:t>
            </a:r>
          </a:p>
          <a:p>
            <a:pPr>
              <a:lnSpc>
                <a:spcPct val="150000"/>
              </a:lnSpc>
              <a:spcBef>
                <a:spcPct val="70000"/>
              </a:spcBef>
            </a:pPr>
            <a:r>
              <a:rPr lang="en-US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3.</a:t>
            </a:r>
            <a:r>
              <a:rPr lang="en-US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     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的相反数是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_____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；若         ，则   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_____.</a:t>
            </a:r>
            <a:r>
              <a:rPr lang="en-US" altLang="zh-CN" sz="3200" u="sng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      </a:t>
            </a:r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1665427" y="1322390"/>
            <a:ext cx="45714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0</a:t>
            </a: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5760712" y="1286647"/>
            <a:ext cx="168676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非负数</a:t>
            </a:r>
          </a:p>
        </p:txBody>
      </p:sp>
      <p:sp>
        <p:nvSpPr>
          <p:cNvPr id="19" name="Text Box 29"/>
          <p:cNvSpPr txBox="1">
            <a:spLocks noChangeArrowheads="1"/>
          </p:cNvSpPr>
          <p:nvPr/>
        </p:nvSpPr>
        <p:spPr bwMode="auto">
          <a:xfrm>
            <a:off x="814677" y="2028703"/>
            <a:ext cx="198094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非正数</a:t>
            </a:r>
          </a:p>
        </p:txBody>
      </p:sp>
      <p:sp>
        <p:nvSpPr>
          <p:cNvPr id="21" name="Text Box 31"/>
          <p:cNvSpPr txBox="1">
            <a:spLocks noChangeArrowheads="1"/>
          </p:cNvSpPr>
          <p:nvPr/>
        </p:nvSpPr>
        <p:spPr bwMode="auto">
          <a:xfrm>
            <a:off x="8297629" y="3094445"/>
            <a:ext cx="88465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±2</a:t>
            </a:r>
          </a:p>
        </p:txBody>
      </p:sp>
      <p:graphicFrame>
        <p:nvGraphicFramePr>
          <p:cNvPr id="28" name="对象 27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7751902"/>
              </p:ext>
            </p:extLst>
          </p:nvPr>
        </p:nvGraphicFramePr>
        <p:xfrm>
          <a:off x="4281903" y="2726350"/>
          <a:ext cx="526383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8" name="Equation" r:id="rId3" imgW="215640" imgH="393480" progId="Equation.DSMT4">
                  <p:embed/>
                </p:oleObj>
              </mc:Choice>
              <mc:Fallback>
                <p:oleObj name="Equation" r:id="rId3" imgW="2156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1903" y="2726350"/>
                        <a:ext cx="526383" cy="960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组合 17"/>
          <p:cNvGrpSpPr>
            <a:grpSpLocks/>
          </p:cNvGrpSpPr>
          <p:nvPr/>
        </p:nvGrpSpPr>
        <p:grpSpPr bwMode="auto">
          <a:xfrm>
            <a:off x="903565" y="3990971"/>
            <a:ext cx="10423360" cy="911230"/>
            <a:chOff x="-1361859" y="-655192"/>
            <a:chExt cx="10423386" cy="1097391"/>
          </a:xfrm>
        </p:grpSpPr>
        <p:sp>
          <p:nvSpPr>
            <p:cNvPr id="30" name="矩形 14"/>
            <p:cNvSpPr>
              <a:spLocks noChangeArrowheads="1"/>
            </p:cNvSpPr>
            <p:nvPr/>
          </p:nvSpPr>
          <p:spPr bwMode="auto">
            <a:xfrm>
              <a:off x="-1361859" y="-655192"/>
              <a:ext cx="10423386" cy="1097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60000"/>
                </a:lnSpc>
                <a:spcAft>
                  <a:spcPct val="100000"/>
                </a:spcAft>
              </a:pPr>
              <a:r>
                <a:rPr lang="en-US" altLang="zh-CN" sz="3200" dirty="0">
                  <a:solidFill>
                    <a:srgbClr val="FF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4.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求下列各数的绝对值：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3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，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3.14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，    ，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-2.8.</a:t>
              </a:r>
            </a:p>
          </p:txBody>
        </p:sp>
        <p:graphicFrame>
          <p:nvGraphicFramePr>
            <p:cNvPr id="31" name="对象 1434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4642528"/>
                </p:ext>
              </p:extLst>
            </p:nvPr>
          </p:nvGraphicFramePr>
          <p:xfrm>
            <a:off x="4845665" y="-572691"/>
            <a:ext cx="372486" cy="910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69" name="Equation" r:id="rId5" imgW="279360" imgH="520560" progId="Equation.DSMT4">
                    <p:embed/>
                  </p:oleObj>
                </mc:Choice>
                <mc:Fallback>
                  <p:oleObj name="Equation" r:id="rId5" imgW="279360" imgH="520560" progId="Equation.DSMT4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45665" y="-572691"/>
                          <a:ext cx="372486" cy="9102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3" name="矩形 21"/>
          <p:cNvSpPr>
            <a:spLocks noChangeArrowheads="1"/>
          </p:cNvSpPr>
          <p:nvPr/>
        </p:nvSpPr>
        <p:spPr bwMode="auto">
          <a:xfrm>
            <a:off x="2436389" y="5067243"/>
            <a:ext cx="1528942" cy="76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|3|=3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</a:p>
        </p:txBody>
      </p:sp>
      <p:graphicFrame>
        <p:nvGraphicFramePr>
          <p:cNvPr id="34" name="对象 14390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9380091"/>
              </p:ext>
            </p:extLst>
          </p:nvPr>
        </p:nvGraphicFramePr>
        <p:xfrm>
          <a:off x="6095207" y="4899987"/>
          <a:ext cx="1358723" cy="1105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0" name="Equation" r:id="rId7" imgW="545760" imgH="444240" progId="Equation.DSMT4">
                  <p:embed/>
                </p:oleObj>
              </mc:Choice>
              <mc:Fallback>
                <p:oleObj name="Equation" r:id="rId7" imgW="54576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5207" y="4899987"/>
                        <a:ext cx="1358723" cy="11051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矩形 19"/>
          <p:cNvSpPr>
            <a:spLocks noChangeArrowheads="1"/>
          </p:cNvSpPr>
          <p:nvPr/>
        </p:nvSpPr>
        <p:spPr bwMode="auto">
          <a:xfrm>
            <a:off x="1462348" y="5067243"/>
            <a:ext cx="1070159" cy="76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0591044"/>
              </p:ext>
            </p:extLst>
          </p:nvPr>
        </p:nvGraphicFramePr>
        <p:xfrm>
          <a:off x="1442091" y="2958201"/>
          <a:ext cx="633518" cy="1056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1" name="Equation" r:id="rId9" imgW="266400" imgH="444240" progId="Equation.DSMT4">
                  <p:embed/>
                </p:oleObj>
              </mc:Choice>
              <mc:Fallback>
                <p:oleObj name="Equation" r:id="rId9" imgW="26640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42091" y="2958201"/>
                        <a:ext cx="633518" cy="10562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3452105"/>
              </p:ext>
            </p:extLst>
          </p:nvPr>
        </p:nvGraphicFramePr>
        <p:xfrm>
          <a:off x="5801140" y="3236547"/>
          <a:ext cx="1050814" cy="624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2" name="Equation" r:id="rId11" imgW="406080" imgH="241200" progId="Equation.DSMT4">
                  <p:embed/>
                </p:oleObj>
              </mc:Choice>
              <mc:Fallback>
                <p:oleObj name="Equation" r:id="rId11" imgW="4060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801140" y="3236547"/>
                        <a:ext cx="1050814" cy="6241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555198"/>
              </p:ext>
            </p:extLst>
          </p:nvPr>
        </p:nvGraphicFramePr>
        <p:xfrm>
          <a:off x="7560116" y="3393315"/>
          <a:ext cx="698093" cy="384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3" name="Equation" r:id="rId13" imgW="253800" imgH="139680" progId="Equation.DSMT4">
                  <p:embed/>
                </p:oleObj>
              </mc:Choice>
              <mc:Fallback>
                <p:oleObj name="Equation" r:id="rId13" imgW="25380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560116" y="3393315"/>
                        <a:ext cx="698093" cy="3840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矩形 21"/>
          <p:cNvSpPr>
            <a:spLocks noChangeArrowheads="1"/>
          </p:cNvSpPr>
          <p:nvPr/>
        </p:nvSpPr>
        <p:spPr bwMode="auto">
          <a:xfrm>
            <a:off x="3642612" y="5072385"/>
            <a:ext cx="2599926" cy="76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|3.14|=3.14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</a:p>
        </p:txBody>
      </p:sp>
      <p:sp>
        <p:nvSpPr>
          <p:cNvPr id="36" name="矩形 21"/>
          <p:cNvSpPr>
            <a:spLocks noChangeArrowheads="1"/>
          </p:cNvSpPr>
          <p:nvPr/>
        </p:nvSpPr>
        <p:spPr bwMode="auto">
          <a:xfrm>
            <a:off x="7734797" y="5067243"/>
            <a:ext cx="2075584" cy="76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|-2.8|=2.8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268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1" grpId="0"/>
      <p:bldP spid="3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5" name="TextBox 20"/>
          <p:cNvSpPr txBox="1">
            <a:spLocks noChangeArrowheads="1"/>
          </p:cNvSpPr>
          <p:nvPr/>
        </p:nvSpPr>
        <p:spPr bwMode="auto">
          <a:xfrm>
            <a:off x="6429596" y="4663520"/>
            <a:ext cx="462154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| 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| =______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＞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).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275611" y="4657680"/>
            <a:ext cx="304216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a-b</a:t>
            </a:r>
          </a:p>
        </p:txBody>
      </p:sp>
      <p:sp>
        <p:nvSpPr>
          <p:cNvPr id="70664" name="TextBox 19"/>
          <p:cNvSpPr txBox="1">
            <a:spLocks noChangeArrowheads="1"/>
          </p:cNvSpPr>
          <p:nvPr/>
        </p:nvSpPr>
        <p:spPr bwMode="auto">
          <a:xfrm>
            <a:off x="2693849" y="4701235"/>
            <a:ext cx="439151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| 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|=______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＜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            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729" name="TextBox 3"/>
          <p:cNvSpPr txBox="1">
            <a:spLocks noChangeArrowheads="1"/>
          </p:cNvSpPr>
          <p:nvPr/>
        </p:nvSpPr>
        <p:spPr bwMode="auto">
          <a:xfrm>
            <a:off x="1603028" y="2174606"/>
            <a:ext cx="464336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化简：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882974" y="4670339"/>
            <a:ext cx="63491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-b</a:t>
            </a:r>
          </a:p>
        </p:txBody>
      </p:sp>
      <p:sp>
        <p:nvSpPr>
          <p:cNvPr id="70663" name="TextBox 18"/>
          <p:cNvSpPr txBox="1">
            <a:spLocks noChangeArrowheads="1"/>
          </p:cNvSpPr>
          <p:nvPr/>
        </p:nvSpPr>
        <p:spPr bwMode="auto">
          <a:xfrm>
            <a:off x="2689899" y="2971053"/>
            <a:ext cx="275675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| 0.2 |=______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  <a:endParaRPr lang="en-US" altLang="zh-CN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052858" y="2935482"/>
            <a:ext cx="80481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0.2</a:t>
            </a:r>
          </a:p>
        </p:txBody>
      </p:sp>
      <p:grpSp>
        <p:nvGrpSpPr>
          <p:cNvPr id="70671" name="组合 6"/>
          <p:cNvGrpSpPr>
            <a:grpSpLocks/>
          </p:cNvGrpSpPr>
          <p:nvPr/>
        </p:nvGrpSpPr>
        <p:grpSpPr bwMode="auto">
          <a:xfrm>
            <a:off x="4678723" y="1256678"/>
            <a:ext cx="3305803" cy="666905"/>
            <a:chOff x="5060" y="904"/>
            <a:chExt cx="3905" cy="787"/>
          </a:xfrm>
        </p:grpSpPr>
        <p:grpSp>
          <p:nvGrpSpPr>
            <p:cNvPr id="70673" name="组合 21"/>
            <p:cNvGrpSpPr>
              <a:grpSpLocks noChangeAspect="1"/>
            </p:cNvGrpSpPr>
            <p:nvPr/>
          </p:nvGrpSpPr>
          <p:grpSpPr bwMode="auto">
            <a:xfrm>
              <a:off x="5115" y="984"/>
              <a:ext cx="3797" cy="707"/>
              <a:chOff x="3564387" y="597378"/>
              <a:chExt cx="2247990" cy="419195"/>
            </a:xfrm>
          </p:grpSpPr>
          <p:sp>
            <p:nvSpPr>
              <p:cNvPr id="2" name="缺角矩形 1"/>
              <p:cNvSpPr/>
              <p:nvPr/>
            </p:nvSpPr>
            <p:spPr>
              <a:xfrm rot="3000000">
                <a:off x="4021564" y="597525"/>
                <a:ext cx="419225" cy="418871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缺角矩形 23"/>
              <p:cNvSpPr/>
              <p:nvPr/>
            </p:nvSpPr>
            <p:spPr>
              <a:xfrm rot="3000000">
                <a:off x="4478917" y="597526"/>
                <a:ext cx="419225" cy="418870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缺角矩形 24"/>
              <p:cNvSpPr/>
              <p:nvPr/>
            </p:nvSpPr>
            <p:spPr>
              <a:xfrm rot="3000000">
                <a:off x="4936271" y="597525"/>
                <a:ext cx="419225" cy="418871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缺角矩形 25"/>
              <p:cNvSpPr/>
              <p:nvPr/>
            </p:nvSpPr>
            <p:spPr>
              <a:xfrm rot="3000000">
                <a:off x="3564209" y="597526"/>
                <a:ext cx="419225" cy="418870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缺角矩形 26"/>
              <p:cNvSpPr/>
              <p:nvPr/>
            </p:nvSpPr>
            <p:spPr>
              <a:xfrm rot="3000000">
                <a:off x="5393624" y="597526"/>
                <a:ext cx="419225" cy="418870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70674" name="TextBox 15"/>
            <p:cNvSpPr txBox="1">
              <a:spLocks noChangeArrowheads="1"/>
            </p:cNvSpPr>
            <p:nvPr/>
          </p:nvSpPr>
          <p:spPr bwMode="auto">
            <a:xfrm>
              <a:off x="5060" y="904"/>
              <a:ext cx="3905" cy="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3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能力提升题</a:t>
              </a:r>
              <a:endParaRPr lang="en-US" altLang="zh-CN" sz="33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6314452"/>
              </p:ext>
            </p:extLst>
          </p:nvPr>
        </p:nvGraphicFramePr>
        <p:xfrm>
          <a:off x="6497604" y="2731244"/>
          <a:ext cx="914281" cy="1151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0" name="Equation" r:id="rId4" imgW="342720" imgH="431640" progId="Equation.DSMT4">
                  <p:embed/>
                </p:oleObj>
              </mc:Choice>
              <mc:Fallback>
                <p:oleObj name="Equation" r:id="rId4" imgW="34272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97604" y="2731244"/>
                        <a:ext cx="914281" cy="11517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354415" y="3094192"/>
            <a:ext cx="2239098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=______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541233"/>
              </p:ext>
            </p:extLst>
          </p:nvPr>
        </p:nvGraphicFramePr>
        <p:xfrm>
          <a:off x="7897451" y="2678172"/>
          <a:ext cx="588317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1" name="Equation" r:id="rId6" imgW="241200" imgH="393480" progId="Equation.DSMT4">
                  <p:embed/>
                </p:oleObj>
              </mc:Choice>
              <mc:Fallback>
                <p:oleObj name="Equation" r:id="rId6" imgW="2412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897451" y="2678172"/>
                        <a:ext cx="588317" cy="960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789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5" grpId="0"/>
      <p:bldP spid="2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文本框 43014"/>
          <p:cNvSpPr txBox="1">
            <a:spLocks noChangeArrowheads="1"/>
          </p:cNvSpPr>
          <p:nvPr/>
        </p:nvSpPr>
        <p:spPr bwMode="auto">
          <a:xfrm>
            <a:off x="327745" y="1919622"/>
            <a:ext cx="11709569" cy="417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dirty="0">
                <a:latin typeface="+mn-lt"/>
                <a:ea typeface="楷体" pitchFamily="49" charset="-122"/>
              </a:rPr>
              <a:t>正式排球比赛对所用的排球重量是有严格规定的，现检查</a:t>
            </a:r>
            <a:r>
              <a:rPr lang="en-US" altLang="zh-CN" sz="3200" dirty="0">
                <a:latin typeface="+mn-lt"/>
                <a:ea typeface="楷体" pitchFamily="49" charset="-122"/>
              </a:rPr>
              <a:t>5</a:t>
            </a:r>
            <a:r>
              <a:rPr lang="zh-CN" altLang="en-US" sz="3200" dirty="0">
                <a:latin typeface="+mn-lt"/>
                <a:ea typeface="楷体" pitchFamily="49" charset="-122"/>
              </a:rPr>
              <a:t>个排球的重量，超过规定重量的克数记作正数，不足规定重量的克数记作负数，检查结果如下：</a:t>
            </a:r>
          </a:p>
          <a:p>
            <a:pPr eaLnBrk="1" hangingPunct="1">
              <a:lnSpc>
                <a:spcPct val="130000"/>
              </a:lnSpc>
            </a:pPr>
            <a:endParaRPr lang="zh-CN" altLang="en-US" sz="3200" dirty="0">
              <a:latin typeface="+mn-lt"/>
              <a:ea typeface="黑体" pitchFamily="49" charset="-122"/>
            </a:endParaRPr>
          </a:p>
          <a:p>
            <a:pPr eaLnBrk="1" hangingPunct="1">
              <a:lnSpc>
                <a:spcPct val="130000"/>
              </a:lnSpc>
            </a:pPr>
            <a:endParaRPr lang="en-US" altLang="zh-CN" sz="4300" dirty="0">
              <a:solidFill>
                <a:srgbClr val="0000FF"/>
              </a:solidFill>
              <a:latin typeface="+mn-lt"/>
              <a:ea typeface="黑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dirty="0">
                <a:latin typeface="+mn-lt"/>
                <a:ea typeface="楷体" pitchFamily="49" charset="-122"/>
              </a:rPr>
              <a:t>指出哪个排球的质量好一些，并用绝对值的知识加以说明</a:t>
            </a:r>
            <a:r>
              <a:rPr lang="en-US" altLang="zh-CN" sz="3200" dirty="0">
                <a:latin typeface="+mn-lt"/>
                <a:ea typeface="楷体" pitchFamily="49" charset="-122"/>
              </a:rPr>
              <a:t>.</a:t>
            </a:r>
          </a:p>
        </p:txBody>
      </p:sp>
      <p:sp>
        <p:nvSpPr>
          <p:cNvPr id="43010" name="文本框 43009"/>
          <p:cNvSpPr txBox="1">
            <a:spLocks noChangeArrowheads="1"/>
          </p:cNvSpPr>
          <p:nvPr/>
        </p:nvSpPr>
        <p:spPr bwMode="auto">
          <a:xfrm>
            <a:off x="467427" y="2112714"/>
            <a:ext cx="11569887" cy="13147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+mn-lt"/>
                <a:ea typeface="黑体" pitchFamily="49" charset="-122"/>
              </a:rPr>
              <a:t>答：</a:t>
            </a:r>
            <a:r>
              <a:rPr lang="zh-CN" altLang="en-US" sz="2800" dirty="0">
                <a:solidFill>
                  <a:srgbClr val="FF0000"/>
                </a:solidFill>
                <a:latin typeface="宋体" pitchFamily="2" charset="-122"/>
              </a:rPr>
              <a:t>第五个排球的质量好一些，因为它的绝对值最小，也就是离标准重量的克数最近</a:t>
            </a:r>
            <a:r>
              <a:rPr lang="en-US" altLang="zh-CN" sz="2800" dirty="0">
                <a:solidFill>
                  <a:srgbClr val="FF0000"/>
                </a:solidFill>
                <a:latin typeface="宋体" pitchFamily="2" charset="-122"/>
              </a:rPr>
              <a:t>.</a:t>
            </a:r>
          </a:p>
        </p:txBody>
      </p:sp>
      <p:grpSp>
        <p:nvGrpSpPr>
          <p:cNvPr id="71686" name="组合 2"/>
          <p:cNvGrpSpPr>
            <a:grpSpLocks/>
          </p:cNvGrpSpPr>
          <p:nvPr/>
        </p:nvGrpSpPr>
        <p:grpSpPr bwMode="auto">
          <a:xfrm>
            <a:off x="4600526" y="1240523"/>
            <a:ext cx="3303687" cy="666905"/>
            <a:chOff x="5060" y="905"/>
            <a:chExt cx="3905" cy="788"/>
          </a:xfrm>
        </p:grpSpPr>
        <p:grpSp>
          <p:nvGrpSpPr>
            <p:cNvPr id="71687" name="组合 6"/>
            <p:cNvGrpSpPr>
              <a:grpSpLocks noChangeAspect="1"/>
            </p:cNvGrpSpPr>
            <p:nvPr/>
          </p:nvGrpSpPr>
          <p:grpSpPr bwMode="auto">
            <a:xfrm>
              <a:off x="5115" y="985"/>
              <a:ext cx="3798" cy="708"/>
              <a:chOff x="3564387" y="597378"/>
              <a:chExt cx="2247990" cy="419195"/>
            </a:xfrm>
          </p:grpSpPr>
          <p:sp>
            <p:nvSpPr>
              <p:cNvPr id="8" name="缺角矩形 7"/>
              <p:cNvSpPr/>
              <p:nvPr/>
            </p:nvSpPr>
            <p:spPr>
              <a:xfrm rot="3000000">
                <a:off x="4021865" y="597477"/>
                <a:ext cx="419165" cy="419028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/>
              </a:p>
            </p:txBody>
          </p:sp>
          <p:sp>
            <p:nvSpPr>
              <p:cNvPr id="9" name="缺角矩形 8"/>
              <p:cNvSpPr/>
              <p:nvPr/>
            </p:nvSpPr>
            <p:spPr>
              <a:xfrm rot="3000000">
                <a:off x="4479392" y="597476"/>
                <a:ext cx="419165" cy="419029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/>
              </a:p>
            </p:txBody>
          </p:sp>
          <p:sp>
            <p:nvSpPr>
              <p:cNvPr id="10" name="缺角矩形 9"/>
              <p:cNvSpPr/>
              <p:nvPr/>
            </p:nvSpPr>
            <p:spPr>
              <a:xfrm rot="3000000">
                <a:off x="4936918" y="597477"/>
                <a:ext cx="419165" cy="419028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/>
              </a:p>
            </p:txBody>
          </p:sp>
          <p:sp>
            <p:nvSpPr>
              <p:cNvPr id="11" name="缺角矩形 10"/>
              <p:cNvSpPr/>
              <p:nvPr/>
            </p:nvSpPr>
            <p:spPr>
              <a:xfrm rot="3000000">
                <a:off x="3564340" y="597476"/>
                <a:ext cx="419165" cy="419029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/>
              </a:p>
            </p:txBody>
          </p:sp>
          <p:sp>
            <p:nvSpPr>
              <p:cNvPr id="12" name="缺角矩形 11"/>
              <p:cNvSpPr/>
              <p:nvPr/>
            </p:nvSpPr>
            <p:spPr>
              <a:xfrm rot="3000000">
                <a:off x="5393704" y="598216"/>
                <a:ext cx="419165" cy="417548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/>
              </a:p>
            </p:txBody>
          </p:sp>
        </p:grpSp>
        <p:sp>
          <p:nvSpPr>
            <p:cNvPr id="71688" name="TextBox 15"/>
            <p:cNvSpPr txBox="1">
              <a:spLocks noChangeArrowheads="1"/>
            </p:cNvSpPr>
            <p:nvPr/>
          </p:nvSpPr>
          <p:spPr bwMode="auto">
            <a:xfrm>
              <a:off x="5060" y="905"/>
              <a:ext cx="3905" cy="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300" dirty="0">
                  <a:solidFill>
                    <a:schemeClr val="bg1"/>
                  </a:solidFill>
                  <a:latin typeface="+mn-lt"/>
                </a:rPr>
                <a:t>拓广探索题</a:t>
              </a:r>
              <a:endParaRPr lang="en-US" altLang="zh-CN" sz="330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004011" y="3844197"/>
            <a:ext cx="7561866" cy="1567004"/>
            <a:chOff x="1609654" y="2481938"/>
            <a:chExt cx="5672138" cy="1174981"/>
          </a:xfrm>
        </p:grpSpPr>
        <p:pic>
          <p:nvPicPr>
            <p:cNvPr id="75779" name="图片 43010" descr="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850"/>
            <a:stretch/>
          </p:blipFill>
          <p:spPr bwMode="auto">
            <a:xfrm>
              <a:off x="1609654" y="2862936"/>
              <a:ext cx="5672138" cy="793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1903732" y="2481938"/>
              <a:ext cx="5302613" cy="438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latin typeface="Times New Roman" pitchFamily="18" charset="0"/>
                </a:rPr>
                <a:t>+5          -3.5        +0.7         -2.5        -0.6  </a:t>
              </a:r>
              <a:endParaRPr lang="zh-CN" altLang="en-US" sz="3200" dirty="0"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2116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6"/>
          <p:cNvSpPr>
            <a:spLocks noChangeArrowheads="1"/>
          </p:cNvSpPr>
          <p:nvPr/>
        </p:nvSpPr>
        <p:spPr bwMode="auto">
          <a:xfrm>
            <a:off x="616399" y="1193533"/>
            <a:ext cx="11211582" cy="1305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       两辆汽车从同一处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O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出发分别向东、西方向行驶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10km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，到达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A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、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B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两处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.</a:t>
            </a:r>
            <a:endParaRPr lang="zh-CN" altLang="en-US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7172" name="Line 7"/>
          <p:cNvSpPr>
            <a:spLocks noChangeShapeType="1"/>
          </p:cNvSpPr>
          <p:nvPr/>
        </p:nvSpPr>
        <p:spPr bwMode="auto">
          <a:xfrm>
            <a:off x="3049190" y="4448659"/>
            <a:ext cx="62475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173" name="Group 75"/>
          <p:cNvGrpSpPr>
            <a:grpSpLocks/>
          </p:cNvGrpSpPr>
          <p:nvPr/>
        </p:nvGrpSpPr>
        <p:grpSpPr bwMode="auto">
          <a:xfrm>
            <a:off x="5836478" y="4162844"/>
            <a:ext cx="418579" cy="818828"/>
            <a:chOff x="0" y="0"/>
            <a:chExt cx="264" cy="516"/>
          </a:xfrm>
        </p:grpSpPr>
        <p:sp>
          <p:nvSpPr>
            <p:cNvPr id="47137" name="Line 50"/>
            <p:cNvSpPr>
              <a:spLocks noChangeShapeType="1"/>
            </p:cNvSpPr>
            <p:nvPr/>
          </p:nvSpPr>
          <p:spPr bwMode="auto">
            <a:xfrm>
              <a:off x="165" y="0"/>
              <a:ext cx="1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181" name="Text Box 21"/>
            <p:cNvSpPr>
              <a:spLocks noChangeArrowheads="1"/>
            </p:cNvSpPr>
            <p:nvPr/>
          </p:nvSpPr>
          <p:spPr bwMode="auto">
            <a:xfrm>
              <a:off x="0" y="109"/>
              <a:ext cx="264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3600" dirty="0">
                  <a:solidFill>
                    <a:srgbClr val="00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  <a:sym typeface="黑体" pitchFamily="49" charset="-122"/>
                </a:rPr>
                <a:t>0</a:t>
              </a:r>
              <a:endParaRPr lang="zh-CN" altLang="en-US" sz="1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139" name="Oval 24"/>
            <p:cNvSpPr>
              <a:spLocks noChangeArrowheads="1"/>
            </p:cNvSpPr>
            <p:nvPr/>
          </p:nvSpPr>
          <p:spPr bwMode="auto">
            <a:xfrm>
              <a:off x="120" y="149"/>
              <a:ext cx="96" cy="96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华文楷体" pitchFamily="2" charset="-122"/>
              </a:endParaRPr>
            </a:p>
          </p:txBody>
        </p:sp>
      </p:grpSp>
      <p:grpSp>
        <p:nvGrpSpPr>
          <p:cNvPr id="7177" name="Group 76"/>
          <p:cNvGrpSpPr>
            <a:grpSpLocks/>
          </p:cNvGrpSpPr>
          <p:nvPr/>
        </p:nvGrpSpPr>
        <p:grpSpPr bwMode="auto">
          <a:xfrm>
            <a:off x="7986732" y="4145907"/>
            <a:ext cx="652867" cy="803971"/>
            <a:chOff x="0" y="0"/>
            <a:chExt cx="411" cy="506"/>
          </a:xfrm>
        </p:grpSpPr>
        <p:sp>
          <p:nvSpPr>
            <p:cNvPr id="47134" name="Line 51"/>
            <p:cNvSpPr>
              <a:spLocks noChangeShapeType="1"/>
            </p:cNvSpPr>
            <p:nvPr/>
          </p:nvSpPr>
          <p:spPr bwMode="auto">
            <a:xfrm>
              <a:off x="272" y="0"/>
              <a:ext cx="1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185" name="Text Box 25"/>
            <p:cNvSpPr>
              <a:spLocks noChangeArrowheads="1"/>
            </p:cNvSpPr>
            <p:nvPr/>
          </p:nvSpPr>
          <p:spPr bwMode="auto">
            <a:xfrm>
              <a:off x="0" y="99"/>
              <a:ext cx="411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3600" dirty="0">
                  <a:solidFill>
                    <a:srgbClr val="00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  <a:sym typeface="黑体" pitchFamily="49" charset="-122"/>
                </a:rPr>
                <a:t>10</a:t>
              </a:r>
              <a:endParaRPr lang="zh-CN" altLang="en-US" sz="1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136" name="Oval 38"/>
            <p:cNvSpPr>
              <a:spLocks noChangeArrowheads="1"/>
            </p:cNvSpPr>
            <p:nvPr/>
          </p:nvSpPr>
          <p:spPr bwMode="auto">
            <a:xfrm>
              <a:off x="226" y="150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华文楷体" pitchFamily="2" charset="-122"/>
              </a:endParaRPr>
            </a:p>
          </p:txBody>
        </p:sp>
      </p:grpSp>
      <p:sp>
        <p:nvSpPr>
          <p:cNvPr id="7181" name="Text Box 41"/>
          <p:cNvSpPr>
            <a:spLocks noChangeArrowheads="1"/>
          </p:cNvSpPr>
          <p:nvPr/>
        </p:nvSpPr>
        <p:spPr bwMode="auto">
          <a:xfrm>
            <a:off x="3593104" y="3326566"/>
            <a:ext cx="503701" cy="67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黑体" pitchFamily="49" charset="-122"/>
              </a:rPr>
              <a:t>B</a:t>
            </a:r>
            <a:endParaRPr lang="zh-CN" altLang="en-US" sz="1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182" name="Group 77"/>
          <p:cNvGrpSpPr>
            <a:grpSpLocks/>
          </p:cNvGrpSpPr>
          <p:nvPr/>
        </p:nvGrpSpPr>
        <p:grpSpPr bwMode="auto">
          <a:xfrm>
            <a:off x="3233317" y="4160726"/>
            <a:ext cx="793033" cy="861137"/>
            <a:chOff x="0" y="0"/>
            <a:chExt cx="499" cy="542"/>
          </a:xfrm>
        </p:grpSpPr>
        <p:sp>
          <p:nvSpPr>
            <p:cNvPr id="47131" name="Line 19"/>
            <p:cNvSpPr>
              <a:spLocks noChangeShapeType="1"/>
            </p:cNvSpPr>
            <p:nvPr/>
          </p:nvSpPr>
          <p:spPr bwMode="auto">
            <a:xfrm>
              <a:off x="364" y="0"/>
              <a:ext cx="1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190" name="Text Box 48"/>
            <p:cNvSpPr>
              <a:spLocks noChangeArrowheads="1"/>
            </p:cNvSpPr>
            <p:nvPr/>
          </p:nvSpPr>
          <p:spPr bwMode="auto">
            <a:xfrm>
              <a:off x="0" y="135"/>
              <a:ext cx="499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3600" dirty="0">
                  <a:solidFill>
                    <a:srgbClr val="00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  <a:sym typeface="黑体" pitchFamily="49" charset="-122"/>
                </a:rPr>
                <a:t>-10</a:t>
              </a:r>
              <a:endParaRPr lang="zh-CN" altLang="en-US" sz="3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133" name="Oval 49"/>
            <p:cNvSpPr>
              <a:spLocks noChangeArrowheads="1"/>
            </p:cNvSpPr>
            <p:nvPr/>
          </p:nvSpPr>
          <p:spPr bwMode="auto">
            <a:xfrm>
              <a:off x="317" y="150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华文楷体" pitchFamily="2" charset="-122"/>
              </a:endParaRPr>
            </a:p>
          </p:txBody>
        </p:sp>
      </p:grpSp>
      <p:sp>
        <p:nvSpPr>
          <p:cNvPr id="7186" name="Text Box 52"/>
          <p:cNvSpPr>
            <a:spLocks noChangeArrowheads="1"/>
          </p:cNvSpPr>
          <p:nvPr/>
        </p:nvSpPr>
        <p:spPr bwMode="auto">
          <a:xfrm>
            <a:off x="8202604" y="3326566"/>
            <a:ext cx="359786" cy="67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600" i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黑体" pitchFamily="49" charset="-122"/>
              </a:rPr>
              <a:t>A</a:t>
            </a:r>
            <a:endParaRPr lang="zh-CN" altLang="en-US" sz="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87" name="Line 57"/>
          <p:cNvSpPr>
            <a:spLocks noChangeShapeType="1"/>
          </p:cNvSpPr>
          <p:nvPr/>
        </p:nvSpPr>
        <p:spPr bwMode="auto">
          <a:xfrm>
            <a:off x="3808976" y="4145906"/>
            <a:ext cx="2304749" cy="0"/>
          </a:xfrm>
          <a:prstGeom prst="line">
            <a:avLst/>
          </a:prstGeom>
          <a:noFill/>
          <a:ln w="38100">
            <a:solidFill>
              <a:srgbClr val="FF0000"/>
            </a:solidFill>
            <a:bevel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88" name="Line 58"/>
          <p:cNvSpPr>
            <a:spLocks noChangeShapeType="1"/>
          </p:cNvSpPr>
          <p:nvPr/>
        </p:nvSpPr>
        <p:spPr bwMode="auto">
          <a:xfrm>
            <a:off x="6113724" y="4148023"/>
            <a:ext cx="2302634" cy="0"/>
          </a:xfrm>
          <a:prstGeom prst="line">
            <a:avLst/>
          </a:prstGeom>
          <a:noFill/>
          <a:ln w="38100">
            <a:solidFill>
              <a:srgbClr val="FF0000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89" name="Text Box 59"/>
          <p:cNvSpPr>
            <a:spLocks noChangeArrowheads="1"/>
          </p:cNvSpPr>
          <p:nvPr/>
        </p:nvSpPr>
        <p:spPr bwMode="auto">
          <a:xfrm>
            <a:off x="4657648" y="3573805"/>
            <a:ext cx="808461" cy="675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600" dirty="0">
                <a:solidFill>
                  <a:srgbClr val="FF33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黑体" pitchFamily="49" charset="-122"/>
              </a:rPr>
              <a:t>10</a:t>
            </a:r>
            <a:endParaRPr lang="zh-CN" altLang="en-US" sz="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90" name="Text Box 60"/>
          <p:cNvSpPr>
            <a:spLocks noChangeArrowheads="1"/>
          </p:cNvSpPr>
          <p:nvPr/>
        </p:nvSpPr>
        <p:spPr bwMode="auto">
          <a:xfrm>
            <a:off x="6833297" y="3565805"/>
            <a:ext cx="865605" cy="675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600" dirty="0">
                <a:solidFill>
                  <a:srgbClr val="FF33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黑体" pitchFamily="49" charset="-122"/>
              </a:rPr>
              <a:t>10</a:t>
            </a:r>
            <a:endParaRPr lang="zh-CN" altLang="en-US" sz="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7" name="Rectangle 66"/>
          <p:cNvSpPr>
            <a:spLocks noChangeArrowheads="1"/>
          </p:cNvSpPr>
          <p:nvPr/>
        </p:nvSpPr>
        <p:spPr bwMode="auto">
          <a:xfrm>
            <a:off x="1729741" y="5021863"/>
            <a:ext cx="8639109" cy="61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黑体" pitchFamily="49" charset="-122"/>
              </a:rPr>
              <a:t>(1)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黑体" pitchFamily="49" charset="-122"/>
              </a:rPr>
              <a:t>它们的行驶路线的方向相同吗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黑体" pitchFamily="49" charset="-122"/>
              </a:rPr>
              <a:t>?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50198" name="Rectangle 67"/>
          <p:cNvSpPr>
            <a:spLocks noChangeArrowheads="1"/>
          </p:cNvSpPr>
          <p:nvPr/>
        </p:nvSpPr>
        <p:spPr bwMode="auto">
          <a:xfrm>
            <a:off x="1671292" y="5761072"/>
            <a:ext cx="988566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黑体" pitchFamily="49" charset="-122"/>
              </a:rPr>
              <a:t>(2)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它们行驶路程的距离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(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线段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OA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、</a:t>
            </a:r>
            <a:r>
              <a:rPr lang="en-US" altLang="zh-CN" sz="3200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OB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的长度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)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相同吗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黑体" pitchFamily="49" charset="-122"/>
              </a:rPr>
              <a:t>?</a:t>
            </a:r>
            <a:endParaRPr lang="zh-CN" altLang="en-US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grpSp>
        <p:nvGrpSpPr>
          <p:cNvPr id="7193" name="Group 69"/>
          <p:cNvGrpSpPr>
            <a:grpSpLocks/>
          </p:cNvGrpSpPr>
          <p:nvPr/>
        </p:nvGrpSpPr>
        <p:grpSpPr bwMode="auto">
          <a:xfrm>
            <a:off x="5825896" y="3326566"/>
            <a:ext cx="359786" cy="914612"/>
            <a:chOff x="0" y="0"/>
            <a:chExt cx="227" cy="576"/>
          </a:xfrm>
        </p:grpSpPr>
        <p:sp>
          <p:nvSpPr>
            <p:cNvPr id="50200" name="Text Box 45"/>
            <p:cNvSpPr>
              <a:spLocks noChangeArrowheads="1"/>
            </p:cNvSpPr>
            <p:nvPr/>
          </p:nvSpPr>
          <p:spPr bwMode="auto">
            <a:xfrm>
              <a:off x="0" y="0"/>
              <a:ext cx="227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3600" i="1" dirty="0">
                  <a:solidFill>
                    <a:srgbClr val="000000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  <a:sym typeface="黑体" pitchFamily="49" charset="-122"/>
                </a:rPr>
                <a:t>O</a:t>
              </a:r>
              <a:endParaRPr lang="zh-CN" altLang="en-US" sz="1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130" name="Oval 68"/>
            <p:cNvSpPr>
              <a:spLocks noChangeArrowheads="1"/>
            </p:cNvSpPr>
            <p:nvPr/>
          </p:nvSpPr>
          <p:spPr bwMode="auto">
            <a:xfrm>
              <a:off x="118" y="480"/>
              <a:ext cx="96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华文楷体" pitchFamily="2" charset="-122"/>
              </a:endParaRPr>
            </a:p>
          </p:txBody>
        </p:sp>
      </p:grpSp>
      <p:pic>
        <p:nvPicPr>
          <p:cNvPr id="7196" name="Picture 70" descr="卡车１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0" b="-1"/>
          <a:stretch/>
        </p:blipFill>
        <p:spPr bwMode="auto">
          <a:xfrm>
            <a:off x="4024847" y="2498806"/>
            <a:ext cx="1777769" cy="111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7" name="Picture 72" descr="卡车２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1"/>
          <a:stretch/>
        </p:blipFill>
        <p:spPr bwMode="auto">
          <a:xfrm>
            <a:off x="6456580" y="2498806"/>
            <a:ext cx="1817981" cy="1109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7857335" y="4991828"/>
            <a:ext cx="1686567" cy="677265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lvl="0"/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华文新魏" pitchFamily="2" charset="-122"/>
              </a:rPr>
              <a:t>不相同</a:t>
            </a:r>
            <a:endParaRPr lang="zh-CN" altLang="en-US" sz="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60492" y="5299323"/>
            <a:ext cx="1173673" cy="677265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lvl="0"/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华文新魏" pitchFamily="2" charset="-122"/>
              </a:rPr>
              <a:t>相同</a:t>
            </a:r>
            <a:endParaRPr lang="zh-CN" altLang="en-US" sz="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57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7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2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7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>
                                      <p:cBhvr>
                                        <p:cTn id="32" dur="5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>
                                      <p:cBhvr>
                                        <p:cTn id="37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2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>
                                      <p:cBhvr>
                                        <p:cTn id="47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5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6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67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81" grpId="0" bldLvl="0"/>
      <p:bldP spid="7186" grpId="0" bldLvl="0"/>
      <p:bldP spid="7187" grpId="0" animBg="1"/>
      <p:bldP spid="7188" grpId="0" animBg="1"/>
      <p:bldP spid="7189" grpId="0" bldLvl="0"/>
      <p:bldP spid="7190" grpId="0" bldLvl="0"/>
      <p:bldP spid="47117" grpId="0"/>
      <p:bldP spid="50198" grpId="0"/>
      <p:bldP spid="2" grpId="0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44194" y="3276792"/>
            <a:ext cx="2363586" cy="615696"/>
          </a:xfrm>
          <a:prstGeom prst="rect">
            <a:avLst/>
          </a:prstGeom>
          <a:noFill/>
          <a:ln w="25400">
            <a:solidFill>
              <a:schemeClr val="bg1">
                <a:alpha val="54117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绝对值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76707" y="1552307"/>
            <a:ext cx="1442320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定义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65363" y="1189270"/>
            <a:ext cx="5417356" cy="1416100"/>
          </a:xfrm>
          <a:prstGeom prst="rect">
            <a:avLst/>
          </a:prstGeom>
          <a:noFill/>
          <a:ln w="25400">
            <a:solidFill>
              <a:srgbClr val="404040">
                <a:alpha val="5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一般地，数轴上表示数</a:t>
            </a:r>
            <a:r>
              <a:rPr lang="zh-CN" altLang="zh-CN" sz="2800" i="1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a</a:t>
            </a: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的点与原点的距离叫做数</a:t>
            </a:r>
            <a:r>
              <a:rPr lang="zh-CN" altLang="zh-CN" sz="2800" i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</a:t>
            </a: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的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绝对值</a:t>
            </a:r>
            <a:r>
              <a:rPr lang="zh-CN" altLang="zh-CN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endParaRPr lang="zh-CN" altLang="en-US" sz="2800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195505" y="4419505"/>
            <a:ext cx="1223274" cy="615696"/>
          </a:xfrm>
          <a:prstGeom prst="rect">
            <a:avLst/>
          </a:prstGeom>
          <a:noFill/>
          <a:ln w="25400">
            <a:solidFill>
              <a:schemeClr val="bg1">
                <a:alpha val="54117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性质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65363" y="3373138"/>
            <a:ext cx="4763707" cy="2708430"/>
          </a:xfrm>
          <a:prstGeom prst="rect">
            <a:avLst/>
          </a:prstGeom>
          <a:noFill/>
          <a:ln w="25400">
            <a:solidFill>
              <a:srgbClr val="404040">
                <a:alpha val="5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绝对值的性质</a:t>
            </a:r>
            <a:endParaRPr lang="en-US" altLang="zh-CN" sz="28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(1) 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|</a:t>
            </a:r>
            <a:r>
              <a:rPr lang="zh-CN" altLang="en-US" sz="2800" i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a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|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≥0</a:t>
            </a:r>
            <a:r>
              <a:rPr lang="zh-CN" altLang="en-US" sz="28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；</a:t>
            </a:r>
            <a:endParaRPr lang="en-US" altLang="zh-CN" sz="2800" dirty="0">
              <a:latin typeface="Times New Roman" pitchFamily="18" charset="0"/>
              <a:ea typeface="黑体" pitchFamily="49" charset="-122"/>
              <a:cs typeface="Times New Roman" pitchFamily="18" charset="0"/>
              <a:sym typeface="Arial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 smtClean="0"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(</a:t>
            </a:r>
            <a:r>
              <a:rPr lang="en-US" altLang="zh-CN" sz="28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2</a:t>
            </a:r>
            <a:r>
              <a:rPr lang="en-US" altLang="zh-CN" sz="2800" dirty="0" smtClean="0"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 smtClean="0"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                                         </a:t>
            </a:r>
            <a:r>
              <a:rPr lang="en-US" altLang="zh-CN" sz="28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.</a:t>
            </a:r>
            <a:endParaRPr lang="zh-CN" altLang="en-US" sz="2800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0" name="左大括号 9"/>
          <p:cNvSpPr>
            <a:spLocks/>
          </p:cNvSpPr>
          <p:nvPr/>
        </p:nvSpPr>
        <p:spPr bwMode="auto">
          <a:xfrm>
            <a:off x="2811832" y="1903809"/>
            <a:ext cx="264876" cy="3003503"/>
          </a:xfrm>
          <a:prstGeom prst="leftBrace">
            <a:avLst>
              <a:gd name="adj1" fmla="val 157642"/>
              <a:gd name="adj2" fmla="val 49572"/>
            </a:avLst>
          </a:prstGeom>
          <a:noFill/>
          <a:ln w="25400">
            <a:solidFill>
              <a:srgbClr val="00B0F0"/>
            </a:solidFill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右箭头 10"/>
          <p:cNvSpPr/>
          <p:nvPr/>
        </p:nvSpPr>
        <p:spPr bwMode="auto">
          <a:xfrm>
            <a:off x="4328851" y="1722793"/>
            <a:ext cx="433861" cy="362033"/>
          </a:xfrm>
          <a:prstGeom prst="rightArrow">
            <a:avLst/>
          </a:prstGeom>
          <a:solidFill>
            <a:schemeClr val="accent6">
              <a:lumMod val="75000"/>
              <a:alpha val="6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/>
          <a:lstStyle/>
          <a:p>
            <a:pPr>
              <a:defRPr/>
            </a:pP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右箭头 11"/>
          <p:cNvSpPr/>
          <p:nvPr/>
        </p:nvSpPr>
        <p:spPr bwMode="auto">
          <a:xfrm>
            <a:off x="4375242" y="4604002"/>
            <a:ext cx="433861" cy="359917"/>
          </a:xfrm>
          <a:prstGeom prst="rightArrow">
            <a:avLst/>
          </a:prstGeom>
          <a:solidFill>
            <a:schemeClr val="accent6">
              <a:lumMod val="75000"/>
              <a:alpha val="6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/>
          <a:lstStyle/>
          <a:p>
            <a:pPr>
              <a:defRPr/>
            </a:pP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9813" name="对象 1198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5068125"/>
              </p:ext>
            </p:extLst>
          </p:nvPr>
        </p:nvGraphicFramePr>
        <p:xfrm>
          <a:off x="5643875" y="4508521"/>
          <a:ext cx="3117445" cy="1573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2" name="Equation" r:id="rId3" imgW="1384200" imgH="698400" progId="Equation.DSMT4">
                  <p:embed/>
                </p:oleObj>
              </mc:Choice>
              <mc:Fallback>
                <p:oleObj name="Equation" r:id="rId3" imgW="1384200" imgH="698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875" y="4508521"/>
                        <a:ext cx="3117445" cy="15730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157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6" grpId="0" bldLvl="0" animBg="1"/>
      <p:bldP spid="7" grpId="0" animBg="1"/>
      <p:bldP spid="10" grpId="0" bldLvl="0" animBg="1"/>
      <p:bldP spid="11" grpId="0" bldLvl="0" animBg="1"/>
      <p:bldP spid="12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5553" y="2666859"/>
            <a:ext cx="7981640" cy="82426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6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680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文本框 114689"/>
          <p:cNvSpPr txBox="1">
            <a:spLocks noChangeArrowheads="1"/>
          </p:cNvSpPr>
          <p:nvPr/>
        </p:nvSpPr>
        <p:spPr bwMode="auto">
          <a:xfrm>
            <a:off x="1232970" y="1921722"/>
            <a:ext cx="10527441" cy="307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甲、乙两辆出租车在一条东西走向的街道上行驶，记向东行驶的里程数为正，两辆出租车都从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O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地出发，甲车向东行驶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10km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到达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处，记作</a:t>
            </a:r>
            <a:r>
              <a:rPr lang="zh-CN" altLang="en-US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km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，乙车向西行驶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10km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到达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处，记做</a:t>
            </a:r>
            <a:r>
              <a:rPr lang="zh-CN" altLang="en-US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km.</a:t>
            </a:r>
          </a:p>
        </p:txBody>
      </p:sp>
      <p:sp>
        <p:nvSpPr>
          <p:cNvPr id="114692" name="文本框 114691"/>
          <p:cNvSpPr txBox="1">
            <a:spLocks noChangeArrowheads="1"/>
          </p:cNvSpPr>
          <p:nvPr/>
        </p:nvSpPr>
        <p:spPr bwMode="auto">
          <a:xfrm>
            <a:off x="6214107" y="3583883"/>
            <a:ext cx="937561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+10</a:t>
            </a:r>
          </a:p>
        </p:txBody>
      </p:sp>
      <p:sp>
        <p:nvSpPr>
          <p:cNvPr id="114693" name="文本框 114692"/>
          <p:cNvSpPr txBox="1">
            <a:spLocks noChangeArrowheads="1"/>
          </p:cNvSpPr>
          <p:nvPr/>
        </p:nvSpPr>
        <p:spPr bwMode="auto">
          <a:xfrm>
            <a:off x="4036438" y="4303968"/>
            <a:ext cx="935445" cy="55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-10</a:t>
            </a:r>
          </a:p>
        </p:txBody>
      </p:sp>
      <p:sp>
        <p:nvSpPr>
          <p:cNvPr id="21508" name="矩形 114694"/>
          <p:cNvSpPr/>
          <p:nvPr/>
        </p:nvSpPr>
        <p:spPr>
          <a:xfrm>
            <a:off x="6401407" y="4243474"/>
            <a:ext cx="246280" cy="1138769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>
              <a:defRPr/>
            </a:pPr>
            <a:endParaRPr lang="zh-CN" altLang="en-US" sz="6600" noProof="1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6018183" y="4997064"/>
            <a:ext cx="4266645" cy="1197447"/>
            <a:chOff x="3744" y="8295"/>
            <a:chExt cx="6720" cy="1886"/>
          </a:xfrm>
        </p:grpSpPr>
        <p:grpSp>
          <p:nvGrpSpPr>
            <p:cNvPr id="50190" name="Group 3"/>
            <p:cNvGrpSpPr>
              <a:grpSpLocks/>
            </p:cNvGrpSpPr>
            <p:nvPr/>
          </p:nvGrpSpPr>
          <p:grpSpPr bwMode="auto">
            <a:xfrm>
              <a:off x="3744" y="8325"/>
              <a:ext cx="6720" cy="1856"/>
              <a:chOff x="432" y="-228"/>
              <a:chExt cx="2688" cy="743"/>
            </a:xfrm>
          </p:grpSpPr>
          <p:sp>
            <p:nvSpPr>
              <p:cNvPr id="50193" name="Line 4"/>
              <p:cNvSpPr>
                <a:spLocks noChangeShapeType="1"/>
              </p:cNvSpPr>
              <p:nvPr/>
            </p:nvSpPr>
            <p:spPr bwMode="auto">
              <a:xfrm flipV="1">
                <a:off x="1920" y="48"/>
                <a:ext cx="0" cy="96"/>
              </a:xfrm>
              <a:prstGeom prst="line">
                <a:avLst/>
              </a:prstGeom>
              <a:noFill/>
              <a:ln w="28575">
                <a:solidFill>
                  <a:srgbClr val="66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194" name="Line 5"/>
              <p:cNvSpPr>
                <a:spLocks noChangeShapeType="1"/>
              </p:cNvSpPr>
              <p:nvPr/>
            </p:nvSpPr>
            <p:spPr bwMode="auto">
              <a:xfrm flipV="1">
                <a:off x="939" y="48"/>
                <a:ext cx="0" cy="96"/>
              </a:xfrm>
              <a:prstGeom prst="line">
                <a:avLst/>
              </a:prstGeom>
              <a:noFill/>
              <a:ln w="28575">
                <a:solidFill>
                  <a:srgbClr val="66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195" name="Line 6"/>
              <p:cNvSpPr>
                <a:spLocks noChangeShapeType="1"/>
              </p:cNvSpPr>
              <p:nvPr/>
            </p:nvSpPr>
            <p:spPr bwMode="auto">
              <a:xfrm flipV="1">
                <a:off x="2856" y="48"/>
                <a:ext cx="0" cy="96"/>
              </a:xfrm>
              <a:prstGeom prst="line">
                <a:avLst/>
              </a:prstGeom>
              <a:noFill/>
              <a:ln w="28575">
                <a:solidFill>
                  <a:srgbClr val="66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50196" name="Group 7"/>
              <p:cNvGrpSpPr>
                <a:grpSpLocks/>
              </p:cNvGrpSpPr>
              <p:nvPr/>
            </p:nvGrpSpPr>
            <p:grpSpPr bwMode="auto">
              <a:xfrm>
                <a:off x="432" y="144"/>
                <a:ext cx="2688" cy="371"/>
                <a:chOff x="0" y="0"/>
                <a:chExt cx="2688" cy="371"/>
              </a:xfrm>
            </p:grpSpPr>
            <p:sp>
              <p:nvSpPr>
                <p:cNvPr id="50198" name="Line 8"/>
                <p:cNvSpPr>
                  <a:spLocks noChangeShapeType="1"/>
                </p:cNvSpPr>
                <p:nvPr/>
              </p:nvSpPr>
              <p:spPr bwMode="auto">
                <a:xfrm>
                  <a:off x="0" y="0"/>
                  <a:ext cx="2688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0199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69" y="16"/>
                  <a:ext cx="687" cy="3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zh-CN" altLang="zh-CN" b="1">
                      <a:latin typeface="Times New Roman" pitchFamily="18" charset="0"/>
                      <a:cs typeface="Times New Roman" pitchFamily="18" charset="0"/>
                    </a:rPr>
                    <a:t>－1</a:t>
                  </a:r>
                  <a:r>
                    <a:rPr lang="en-US" altLang="zh-CN" b="1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</a:p>
              </p:txBody>
            </p:sp>
            <p:sp>
              <p:nvSpPr>
                <p:cNvPr id="50200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196" y="31"/>
                  <a:ext cx="402" cy="3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b="1">
                      <a:latin typeface="Times New Roman" pitchFamily="18" charset="0"/>
                      <a:cs typeface="Times New Roman" pitchFamily="18" charset="0"/>
                    </a:rPr>
                    <a:t>10</a:t>
                  </a:r>
                </a:p>
              </p:txBody>
            </p:sp>
            <p:sp>
              <p:nvSpPr>
                <p:cNvPr id="50201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386" y="0"/>
                  <a:ext cx="288" cy="3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b="1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</a:p>
              </p:txBody>
            </p:sp>
          </p:grpSp>
          <p:sp>
            <p:nvSpPr>
              <p:cNvPr id="50197" name="Text Box 12"/>
              <p:cNvSpPr txBox="1">
                <a:spLocks noChangeArrowheads="1"/>
              </p:cNvSpPr>
              <p:nvPr/>
            </p:nvSpPr>
            <p:spPr bwMode="auto">
              <a:xfrm>
                <a:off x="1794" y="-228"/>
                <a:ext cx="336" cy="3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b="1" i="1">
                    <a:latin typeface="Times New Roman" pitchFamily="18" charset="0"/>
                    <a:cs typeface="Times New Roman" pitchFamily="18" charset="0"/>
                  </a:rPr>
                  <a:t>O</a:t>
                </a:r>
              </a:p>
            </p:txBody>
          </p:sp>
        </p:grpSp>
        <p:sp>
          <p:nvSpPr>
            <p:cNvPr id="50191" name="Text Box 12"/>
            <p:cNvSpPr txBox="1">
              <a:spLocks noChangeArrowheads="1"/>
            </p:cNvSpPr>
            <p:nvPr/>
          </p:nvSpPr>
          <p:spPr bwMode="auto">
            <a:xfrm>
              <a:off x="4774" y="8295"/>
              <a:ext cx="840" cy="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b="1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50192" name="Text Box 12"/>
            <p:cNvSpPr txBox="1">
              <a:spLocks noChangeArrowheads="1"/>
            </p:cNvSpPr>
            <p:nvPr/>
          </p:nvSpPr>
          <p:spPr bwMode="auto">
            <a:xfrm>
              <a:off x="9472" y="8325"/>
              <a:ext cx="840" cy="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b="1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488962" y="1357158"/>
            <a:ext cx="6299418" cy="584775"/>
            <a:chOff x="2319119" y="493700"/>
            <a:chExt cx="4725178" cy="438480"/>
          </a:xfrm>
        </p:grpSpPr>
        <p:sp>
          <p:nvSpPr>
            <p:cNvPr id="25" name="文本框 6151"/>
            <p:cNvSpPr txBox="1">
              <a:spLocks noChangeArrowheads="1"/>
            </p:cNvSpPr>
            <p:nvPr/>
          </p:nvSpPr>
          <p:spPr bwMode="auto">
            <a:xfrm>
              <a:off x="4124608" y="493700"/>
              <a:ext cx="2919689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dirty="0">
                  <a:latin typeface="Times New Roman" pitchFamily="18" charset="0"/>
                  <a:ea typeface="黑体" pitchFamily="49" charset="-122"/>
                  <a:cs typeface="Times New Roman" pitchFamily="18" charset="0"/>
                  <a:sym typeface="宋体" pitchFamily="2" charset="-122"/>
                </a:rPr>
                <a:t>绝对值的概念及求法</a:t>
              </a:r>
            </a:p>
          </p:txBody>
        </p:sp>
        <p:grpSp>
          <p:nvGrpSpPr>
            <p:cNvPr id="26" name="组合 4"/>
            <p:cNvGrpSpPr>
              <a:grpSpLocks/>
            </p:cNvGrpSpPr>
            <p:nvPr/>
          </p:nvGrpSpPr>
          <p:grpSpPr bwMode="auto">
            <a:xfrm>
              <a:off x="2319119" y="527036"/>
              <a:ext cx="1685925" cy="398336"/>
              <a:chOff x="3485" y="1168"/>
              <a:chExt cx="2654" cy="626"/>
            </a:xfrm>
          </p:grpSpPr>
          <p:sp>
            <p:nvSpPr>
              <p:cNvPr id="28" name="圆角矩形 27"/>
              <p:cNvSpPr/>
              <p:nvPr/>
            </p:nvSpPr>
            <p:spPr>
              <a:xfrm>
                <a:off x="3485" y="1168"/>
                <a:ext cx="2654" cy="626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矩形 1"/>
              <p:cNvSpPr>
                <a:spLocks noChangeArrowheads="1"/>
              </p:cNvSpPr>
              <p:nvPr/>
            </p:nvSpPr>
            <p:spPr bwMode="auto">
              <a:xfrm>
                <a:off x="3793" y="1203"/>
                <a:ext cx="2041" cy="5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</a:pPr>
                <a:r>
                  <a:rPr lang="zh-CN" altLang="en-US" sz="3200" dirty="0">
                    <a:solidFill>
                      <a:schemeClr val="bg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知识点 </a:t>
                </a:r>
                <a:r>
                  <a:rPr lang="en-US" altLang="zh-CN" sz="3200" dirty="0">
                    <a:solidFill>
                      <a:schemeClr val="bg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1</a:t>
                </a:r>
                <a:endParaRPr lang="zh-CN" altLang="en-US" sz="3200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7716434" y="3573429"/>
            <a:ext cx="2793636" cy="2491893"/>
            <a:chOff x="5130800" y="3117632"/>
            <a:chExt cx="2095500" cy="1868487"/>
          </a:xfrm>
        </p:grpSpPr>
        <p:pic>
          <p:nvPicPr>
            <p:cNvPr id="3" name="图片 17" descr="t01d1bae9d1ffe2380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0800" y="3117632"/>
              <a:ext cx="2095500" cy="1868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5970801" y="3786298"/>
              <a:ext cx="418679" cy="4038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latin typeface="Times New Roman" pitchFamily="18" charset="0"/>
                  <a:cs typeface="Times New Roman" pitchFamily="18" charset="0"/>
                </a:rPr>
                <a:t>甲</a:t>
              </a:r>
              <a:endParaRPr lang="zh-CN" alt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73360" y="3375322"/>
            <a:ext cx="2799985" cy="2800999"/>
            <a:chOff x="3983038" y="2969086"/>
            <a:chExt cx="2100262" cy="2100263"/>
          </a:xfrm>
        </p:grpSpPr>
        <p:pic>
          <p:nvPicPr>
            <p:cNvPr id="2" name="图片 1" descr="t01d1bae9d1ffe2380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3038" y="2969086"/>
              <a:ext cx="2100262" cy="210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4818630" y="3783121"/>
              <a:ext cx="418679" cy="4038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latin typeface="Times New Roman" pitchFamily="18" charset="0"/>
                  <a:cs typeface="Times New Roman" pitchFamily="18" charset="0"/>
                </a:rPr>
                <a:t>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23195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31391E-6 L 0.11684 4.31391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00432E-7 L -0.12743 -2.00432E-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2000"/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/>
      <p:bldP spid="11469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1463216" y="1196190"/>
            <a:ext cx="10207883" cy="4953063"/>
            <a:chOff x="0" y="0"/>
            <a:chExt cx="6431" cy="3104"/>
          </a:xfrm>
        </p:grpSpPr>
        <p:sp>
          <p:nvSpPr>
            <p:cNvPr id="21" name="文本框 5142"/>
            <p:cNvSpPr txBox="1">
              <a:spLocks noChangeArrowheads="1"/>
            </p:cNvSpPr>
            <p:nvPr/>
          </p:nvSpPr>
          <p:spPr bwMode="auto">
            <a:xfrm>
              <a:off x="159" y="455"/>
              <a:ext cx="6272" cy="2649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ts val="0"/>
                </a:spcBef>
                <a:defRPr/>
              </a:pPr>
              <a:r>
                <a:rPr lang="zh-CN" altLang="en-US" sz="2700" dirty="0">
                  <a:solidFill>
                    <a:srgbClr val="FFFF66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                   </a:t>
              </a:r>
              <a:endParaRPr lang="en-US" altLang="zh-CN" sz="2700" dirty="0">
                <a:solidFill>
                  <a:srgbClr val="FFFF66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  <a:p>
              <a:pPr eaLnBrk="1" hangingPunct="1">
                <a:lnSpc>
                  <a:spcPct val="150000"/>
                </a:lnSpc>
                <a:spcBef>
                  <a:spcPts val="0"/>
                </a:spcBef>
                <a:defRPr/>
              </a:pPr>
              <a:r>
                <a:rPr lang="en-US" altLang="zh-CN" sz="3200" dirty="0">
                  <a:solidFill>
                    <a:srgbClr val="FFFF66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       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以</a:t>
              </a:r>
              <a:r>
                <a:rPr lang="en-US" altLang="zh-CN" sz="3200" i="1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O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为原点，取适当的单位长度画数轴，并在数轴上标出</a:t>
              </a:r>
              <a:r>
                <a:rPr lang="en-US" altLang="zh-CN" sz="3200" i="1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A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、</a:t>
              </a:r>
              <a:r>
                <a:rPr lang="en-US" altLang="zh-CN" sz="3200" i="1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B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的位置，则</a:t>
              </a:r>
              <a:r>
                <a:rPr lang="en-US" altLang="zh-CN" sz="3200" i="1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A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、</a:t>
              </a:r>
              <a:r>
                <a:rPr lang="en-US" altLang="zh-CN" sz="3200" i="1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B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两点与原点距离分别是多少？它们的实际意义是什么？</a:t>
              </a:r>
              <a:endPara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endParaRPr>
            </a:p>
            <a:p>
              <a:pPr eaLnBrk="1" hangingPunct="1">
                <a:lnSpc>
                  <a:spcPct val="150000"/>
                </a:lnSpc>
                <a:spcBef>
                  <a:spcPts val="0"/>
                </a:spcBef>
                <a:defRPr/>
              </a:pPr>
              <a:endPara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endParaRPr>
            </a:p>
            <a:p>
              <a:pPr eaLnBrk="1" hangingPunct="1">
                <a:lnSpc>
                  <a:spcPct val="150000"/>
                </a:lnSpc>
                <a:spcBef>
                  <a:spcPts val="0"/>
                </a:spcBef>
                <a:defRPr/>
              </a:pPr>
              <a:endPara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endParaRPr>
            </a:p>
          </p:txBody>
        </p:sp>
        <p:grpSp>
          <p:nvGrpSpPr>
            <p:cNvPr id="22" name="组合 5143"/>
            <p:cNvGrpSpPr>
              <a:grpSpLocks/>
            </p:cNvGrpSpPr>
            <p:nvPr/>
          </p:nvGrpSpPr>
          <p:grpSpPr bwMode="auto">
            <a:xfrm>
              <a:off x="0" y="0"/>
              <a:ext cx="1958" cy="690"/>
              <a:chOff x="0" y="0"/>
              <a:chExt cx="2014" cy="680"/>
            </a:xfrm>
          </p:grpSpPr>
          <p:sp>
            <p:nvSpPr>
              <p:cNvPr id="23" name="矩形 5144"/>
              <p:cNvSpPr>
                <a:spLocks noChangeArrowheads="1"/>
              </p:cNvSpPr>
              <p:nvPr/>
            </p:nvSpPr>
            <p:spPr bwMode="auto">
              <a:xfrm>
                <a:off x="0" y="392"/>
                <a:ext cx="1728" cy="28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00CC9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1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任意多边形 5145"/>
              <p:cNvSpPr>
                <a:spLocks noChangeArrowheads="1"/>
              </p:cNvSpPr>
              <p:nvPr/>
            </p:nvSpPr>
            <p:spPr bwMode="auto">
              <a:xfrm>
                <a:off x="288" y="96"/>
                <a:ext cx="288" cy="528"/>
              </a:xfrm>
              <a:custGeom>
                <a:avLst/>
                <a:gdLst>
                  <a:gd name="T0" fmla="*/ 0 w 1104"/>
                  <a:gd name="T1" fmla="*/ 7 h 2256"/>
                  <a:gd name="T2" fmla="*/ 2 w 1104"/>
                  <a:gd name="T3" fmla="*/ 7 h 2256"/>
                  <a:gd name="T4" fmla="*/ 2 w 1104"/>
                  <a:gd name="T5" fmla="*/ 6 h 2256"/>
                  <a:gd name="T6" fmla="*/ 3 w 1104"/>
                  <a:gd name="T7" fmla="*/ 6 h 2256"/>
                  <a:gd name="T8" fmla="*/ 4 w 1104"/>
                  <a:gd name="T9" fmla="*/ 6 h 2256"/>
                  <a:gd name="T10" fmla="*/ 4 w 1104"/>
                  <a:gd name="T11" fmla="*/ 6 h 2256"/>
                  <a:gd name="T12" fmla="*/ 5 w 1104"/>
                  <a:gd name="T13" fmla="*/ 5 h 2256"/>
                  <a:gd name="T14" fmla="*/ 4 w 1104"/>
                  <a:gd name="T15" fmla="*/ 5 h 2256"/>
                  <a:gd name="T16" fmla="*/ 5 w 1104"/>
                  <a:gd name="T17" fmla="*/ 5 h 2256"/>
                  <a:gd name="T18" fmla="*/ 4 w 1104"/>
                  <a:gd name="T19" fmla="*/ 5 h 2256"/>
                  <a:gd name="T20" fmla="*/ 4 w 1104"/>
                  <a:gd name="T21" fmla="*/ 5 h 2256"/>
                  <a:gd name="T22" fmla="*/ 5 w 1104"/>
                  <a:gd name="T23" fmla="*/ 4 h 2256"/>
                  <a:gd name="T24" fmla="*/ 4 w 1104"/>
                  <a:gd name="T25" fmla="*/ 4 h 2256"/>
                  <a:gd name="T26" fmla="*/ 4 w 1104"/>
                  <a:gd name="T27" fmla="*/ 4 h 2256"/>
                  <a:gd name="T28" fmla="*/ 4 w 1104"/>
                  <a:gd name="T29" fmla="*/ 3 h 2256"/>
                  <a:gd name="T30" fmla="*/ 5 w 1104"/>
                  <a:gd name="T31" fmla="*/ 3 h 2256"/>
                  <a:gd name="T32" fmla="*/ 5 w 1104"/>
                  <a:gd name="T33" fmla="*/ 3 h 2256"/>
                  <a:gd name="T34" fmla="*/ 5 w 1104"/>
                  <a:gd name="T35" fmla="*/ 3 h 2256"/>
                  <a:gd name="T36" fmla="*/ 4 w 1104"/>
                  <a:gd name="T37" fmla="*/ 2 h 2256"/>
                  <a:gd name="T38" fmla="*/ 3 w 1104"/>
                  <a:gd name="T39" fmla="*/ 1 h 2256"/>
                  <a:gd name="T40" fmla="*/ 4 w 1104"/>
                  <a:gd name="T41" fmla="*/ 1 h 2256"/>
                  <a:gd name="T42" fmla="*/ 4 w 1104"/>
                  <a:gd name="T43" fmla="*/ 1 h 2256"/>
                  <a:gd name="T44" fmla="*/ 3 w 1104"/>
                  <a:gd name="T45" fmla="*/ 1 h 2256"/>
                  <a:gd name="T46" fmla="*/ 3 w 1104"/>
                  <a:gd name="T47" fmla="*/ 0 h 2256"/>
                  <a:gd name="T48" fmla="*/ 2 w 1104"/>
                  <a:gd name="T49" fmla="*/ 0 h 2256"/>
                  <a:gd name="T50" fmla="*/ 1 w 1104"/>
                  <a:gd name="T51" fmla="*/ 0 h 2256"/>
                  <a:gd name="T52" fmla="*/ 0 w 1104"/>
                  <a:gd name="T53" fmla="*/ 0 h 2256"/>
                  <a:gd name="T54" fmla="*/ 0 w 1104"/>
                  <a:gd name="T55" fmla="*/ 7 h 225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104" h="2256">
                    <a:moveTo>
                      <a:pt x="0" y="2256"/>
                    </a:moveTo>
                    <a:lnTo>
                      <a:pt x="384" y="2256"/>
                    </a:lnTo>
                    <a:lnTo>
                      <a:pt x="528" y="2064"/>
                    </a:lnTo>
                    <a:lnTo>
                      <a:pt x="720" y="1968"/>
                    </a:lnTo>
                    <a:lnTo>
                      <a:pt x="912" y="1920"/>
                    </a:lnTo>
                    <a:lnTo>
                      <a:pt x="960" y="1872"/>
                    </a:lnTo>
                    <a:lnTo>
                      <a:pt x="1008" y="1776"/>
                    </a:lnTo>
                    <a:lnTo>
                      <a:pt x="960" y="1632"/>
                    </a:lnTo>
                    <a:lnTo>
                      <a:pt x="1008" y="1584"/>
                    </a:lnTo>
                    <a:lnTo>
                      <a:pt x="912" y="1584"/>
                    </a:lnTo>
                    <a:lnTo>
                      <a:pt x="960" y="1536"/>
                    </a:lnTo>
                    <a:lnTo>
                      <a:pt x="1056" y="1440"/>
                    </a:lnTo>
                    <a:lnTo>
                      <a:pt x="912" y="1392"/>
                    </a:lnTo>
                    <a:lnTo>
                      <a:pt x="864" y="1248"/>
                    </a:lnTo>
                    <a:lnTo>
                      <a:pt x="864" y="1104"/>
                    </a:lnTo>
                    <a:lnTo>
                      <a:pt x="1056" y="1056"/>
                    </a:lnTo>
                    <a:lnTo>
                      <a:pt x="1104" y="1008"/>
                    </a:lnTo>
                    <a:lnTo>
                      <a:pt x="1104" y="912"/>
                    </a:lnTo>
                    <a:lnTo>
                      <a:pt x="768" y="624"/>
                    </a:lnTo>
                    <a:lnTo>
                      <a:pt x="720" y="480"/>
                    </a:lnTo>
                    <a:lnTo>
                      <a:pt x="768" y="432"/>
                    </a:lnTo>
                    <a:lnTo>
                      <a:pt x="768" y="336"/>
                    </a:lnTo>
                    <a:lnTo>
                      <a:pt x="720" y="288"/>
                    </a:lnTo>
                    <a:lnTo>
                      <a:pt x="672" y="144"/>
                    </a:lnTo>
                    <a:lnTo>
                      <a:pt x="480" y="48"/>
                    </a:lnTo>
                    <a:lnTo>
                      <a:pt x="144" y="0"/>
                    </a:lnTo>
                    <a:lnTo>
                      <a:pt x="0" y="0"/>
                    </a:lnTo>
                    <a:lnTo>
                      <a:pt x="0" y="225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90D8"/>
                  </a:gs>
                  <a:gs pos="100000">
                    <a:srgbClr val="8FABE3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文本框 5146"/>
              <p:cNvSpPr txBox="1"/>
              <p:nvPr/>
            </p:nvSpPr>
            <p:spPr>
              <a:xfrm>
                <a:off x="576" y="194"/>
                <a:ext cx="1438" cy="36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sz="3200" noProof="1">
                    <a:solidFill>
                      <a:srgbClr val="0000FF"/>
                    </a:solidFill>
                    <a:effectLst>
                      <a:outerShdw blurRad="38100" dist="38100" dir="2700000">
                        <a:srgbClr val="FFFFFF"/>
                      </a:outerShdw>
                    </a:effectLst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思   考</a:t>
                </a:r>
              </a:p>
            </p:txBody>
          </p:sp>
          <p:sp>
            <p:nvSpPr>
              <p:cNvPr id="28" name="任意多边形 5147"/>
              <p:cNvSpPr>
                <a:spLocks noChangeArrowheads="1"/>
              </p:cNvSpPr>
              <p:nvPr/>
            </p:nvSpPr>
            <p:spPr bwMode="auto">
              <a:xfrm>
                <a:off x="0" y="96"/>
                <a:ext cx="288" cy="528"/>
              </a:xfrm>
              <a:custGeom>
                <a:avLst/>
                <a:gdLst>
                  <a:gd name="T0" fmla="*/ 288 w 288"/>
                  <a:gd name="T1" fmla="*/ 0 h 672"/>
                  <a:gd name="T2" fmla="*/ 144 w 288"/>
                  <a:gd name="T3" fmla="*/ 19 h 672"/>
                  <a:gd name="T4" fmla="*/ 96 w 288"/>
                  <a:gd name="T5" fmla="*/ 55 h 672"/>
                  <a:gd name="T6" fmla="*/ 144 w 288"/>
                  <a:gd name="T7" fmla="*/ 74 h 672"/>
                  <a:gd name="T8" fmla="*/ 0 w 288"/>
                  <a:gd name="T9" fmla="*/ 110 h 672"/>
                  <a:gd name="T10" fmla="*/ 96 w 288"/>
                  <a:gd name="T11" fmla="*/ 128 h 672"/>
                  <a:gd name="T12" fmla="*/ 48 w 288"/>
                  <a:gd name="T13" fmla="*/ 164 h 672"/>
                  <a:gd name="T14" fmla="*/ 144 w 288"/>
                  <a:gd name="T15" fmla="*/ 201 h 672"/>
                  <a:gd name="T16" fmla="*/ 192 w 288"/>
                  <a:gd name="T17" fmla="*/ 256 h 672"/>
                  <a:gd name="T18" fmla="*/ 288 w 288"/>
                  <a:gd name="T19" fmla="*/ 256 h 672"/>
                  <a:gd name="T20" fmla="*/ 288 w 288"/>
                  <a:gd name="T21" fmla="*/ 0 h 6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8" h="672">
                    <a:moveTo>
                      <a:pt x="288" y="0"/>
                    </a:moveTo>
                    <a:lnTo>
                      <a:pt x="144" y="48"/>
                    </a:lnTo>
                    <a:lnTo>
                      <a:pt x="96" y="144"/>
                    </a:lnTo>
                    <a:lnTo>
                      <a:pt x="144" y="192"/>
                    </a:lnTo>
                    <a:lnTo>
                      <a:pt x="0" y="288"/>
                    </a:lnTo>
                    <a:lnTo>
                      <a:pt x="96" y="336"/>
                    </a:lnTo>
                    <a:lnTo>
                      <a:pt x="48" y="432"/>
                    </a:lnTo>
                    <a:lnTo>
                      <a:pt x="144" y="528"/>
                    </a:lnTo>
                    <a:lnTo>
                      <a:pt x="192" y="672"/>
                    </a:lnTo>
                    <a:lnTo>
                      <a:pt x="288" y="672"/>
                    </a:lnTo>
                    <a:lnTo>
                      <a:pt x="288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497DC"/>
                  </a:gs>
                  <a:gs pos="100000">
                    <a:srgbClr val="0099C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文本框 5148"/>
              <p:cNvSpPr txBox="1"/>
              <p:nvPr/>
            </p:nvSpPr>
            <p:spPr>
              <a:xfrm>
                <a:off x="96" y="0"/>
                <a:ext cx="720" cy="65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sz="6000" noProof="1">
                    <a:solidFill>
                      <a:srgbClr val="FF99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？</a:t>
                </a:r>
              </a:p>
            </p:txBody>
          </p:sp>
        </p:grpSp>
      </p:grp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3351969" y="4567268"/>
            <a:ext cx="5648647" cy="1625605"/>
            <a:chOff x="3744" y="8295"/>
            <a:chExt cx="6720" cy="1548"/>
          </a:xfrm>
        </p:grpSpPr>
        <p:grpSp>
          <p:nvGrpSpPr>
            <p:cNvPr id="51208" name="Group 3"/>
            <p:cNvGrpSpPr>
              <a:grpSpLocks/>
            </p:cNvGrpSpPr>
            <p:nvPr/>
          </p:nvGrpSpPr>
          <p:grpSpPr bwMode="auto">
            <a:xfrm>
              <a:off x="3744" y="8325"/>
              <a:ext cx="6720" cy="1518"/>
              <a:chOff x="432" y="-228"/>
              <a:chExt cx="2688" cy="608"/>
            </a:xfrm>
          </p:grpSpPr>
          <p:sp>
            <p:nvSpPr>
              <p:cNvPr id="51211" name="Line 4"/>
              <p:cNvSpPr>
                <a:spLocks noChangeShapeType="1"/>
              </p:cNvSpPr>
              <p:nvPr/>
            </p:nvSpPr>
            <p:spPr bwMode="auto">
              <a:xfrm flipV="1">
                <a:off x="1920" y="48"/>
                <a:ext cx="0" cy="96"/>
              </a:xfrm>
              <a:prstGeom prst="line">
                <a:avLst/>
              </a:prstGeom>
              <a:noFill/>
              <a:ln w="28575">
                <a:solidFill>
                  <a:srgbClr val="66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1212" name="Line 5"/>
              <p:cNvSpPr>
                <a:spLocks noChangeShapeType="1"/>
              </p:cNvSpPr>
              <p:nvPr/>
            </p:nvSpPr>
            <p:spPr bwMode="auto">
              <a:xfrm flipV="1">
                <a:off x="939" y="48"/>
                <a:ext cx="0" cy="96"/>
              </a:xfrm>
              <a:prstGeom prst="line">
                <a:avLst/>
              </a:prstGeom>
              <a:noFill/>
              <a:ln w="28575">
                <a:solidFill>
                  <a:srgbClr val="66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1213" name="Line 6"/>
              <p:cNvSpPr>
                <a:spLocks noChangeShapeType="1"/>
              </p:cNvSpPr>
              <p:nvPr/>
            </p:nvSpPr>
            <p:spPr bwMode="auto">
              <a:xfrm flipV="1">
                <a:off x="2856" y="48"/>
                <a:ext cx="0" cy="96"/>
              </a:xfrm>
              <a:prstGeom prst="line">
                <a:avLst/>
              </a:prstGeom>
              <a:noFill/>
              <a:ln w="28575">
                <a:solidFill>
                  <a:srgbClr val="66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51214" name="Group 7"/>
              <p:cNvGrpSpPr>
                <a:grpSpLocks/>
              </p:cNvGrpSpPr>
              <p:nvPr/>
            </p:nvGrpSpPr>
            <p:grpSpPr bwMode="auto">
              <a:xfrm>
                <a:off x="432" y="144"/>
                <a:ext cx="2688" cy="236"/>
                <a:chOff x="0" y="0"/>
                <a:chExt cx="2688" cy="236"/>
              </a:xfrm>
            </p:grpSpPr>
            <p:sp>
              <p:nvSpPr>
                <p:cNvPr id="51216" name="Line 8"/>
                <p:cNvSpPr>
                  <a:spLocks noChangeShapeType="1"/>
                </p:cNvSpPr>
                <p:nvPr/>
              </p:nvSpPr>
              <p:spPr bwMode="auto">
                <a:xfrm>
                  <a:off x="0" y="0"/>
                  <a:ext cx="2688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428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69" y="16"/>
                  <a:ext cx="557" cy="2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defRPr/>
                  </a:pPr>
                  <a:r>
                    <a:rPr lang="zh-CN" altLang="zh-CN" b="1" dirty="0">
                      <a:latin typeface="Times New Roman" pitchFamily="18" charset="0"/>
                      <a:cs typeface="Times New Roman" pitchFamily="18" charset="0"/>
                    </a:rPr>
                    <a:t>－1</a:t>
                  </a:r>
                  <a:r>
                    <a:rPr lang="en-US" altLang="zh-CN" b="1" dirty="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</a:p>
              </p:txBody>
            </p:sp>
            <p:sp>
              <p:nvSpPr>
                <p:cNvPr id="51218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262" y="31"/>
                  <a:ext cx="336" cy="2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b="1">
                      <a:latin typeface="Times New Roman" pitchFamily="18" charset="0"/>
                      <a:cs typeface="Times New Roman" pitchFamily="18" charset="0"/>
                    </a:rPr>
                    <a:t>10</a:t>
                  </a:r>
                </a:p>
              </p:txBody>
            </p:sp>
            <p:sp>
              <p:nvSpPr>
                <p:cNvPr id="51219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386" y="0"/>
                  <a:ext cx="288" cy="2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b="1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</a:p>
              </p:txBody>
            </p:sp>
          </p:grpSp>
          <p:sp>
            <p:nvSpPr>
              <p:cNvPr id="51215" name="Text Box 12"/>
              <p:cNvSpPr txBox="1">
                <a:spLocks noChangeArrowheads="1"/>
              </p:cNvSpPr>
              <p:nvPr/>
            </p:nvSpPr>
            <p:spPr bwMode="auto">
              <a:xfrm>
                <a:off x="1794" y="-228"/>
                <a:ext cx="336" cy="2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b="1" i="1" dirty="0">
                    <a:latin typeface="Times New Roman" pitchFamily="18" charset="0"/>
                    <a:cs typeface="Times New Roman" pitchFamily="18" charset="0"/>
                  </a:rPr>
                  <a:t>O</a:t>
                </a:r>
              </a:p>
            </p:txBody>
          </p:sp>
        </p:grpSp>
        <p:sp>
          <p:nvSpPr>
            <p:cNvPr id="51209" name="Text Box 12"/>
            <p:cNvSpPr txBox="1">
              <a:spLocks noChangeArrowheads="1"/>
            </p:cNvSpPr>
            <p:nvPr/>
          </p:nvSpPr>
          <p:spPr bwMode="auto">
            <a:xfrm>
              <a:off x="4774" y="8295"/>
              <a:ext cx="840" cy="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b="1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51210" name="Text Box 12"/>
            <p:cNvSpPr txBox="1">
              <a:spLocks noChangeArrowheads="1"/>
            </p:cNvSpPr>
            <p:nvPr/>
          </p:nvSpPr>
          <p:spPr bwMode="auto">
            <a:xfrm>
              <a:off x="9507" y="8325"/>
              <a:ext cx="840" cy="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b="1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622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53" name="文本框 115752"/>
          <p:cNvSpPr txBox="1">
            <a:spLocks noChangeArrowheads="1"/>
          </p:cNvSpPr>
          <p:nvPr/>
        </p:nvSpPr>
        <p:spPr bwMode="auto">
          <a:xfrm>
            <a:off x="3310716" y="1784686"/>
            <a:ext cx="7951651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一般地，数轴上表示数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的点与原点的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距离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叫做数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的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绝对值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，记作“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|”.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83963" y="1896802"/>
            <a:ext cx="2914193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绝对值定义：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2503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157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157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157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97929" y="1883312"/>
            <a:ext cx="3218502" cy="533604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700" dirty="0">
                <a:latin typeface="Times New Roman" pitchFamily="18" charset="0"/>
                <a:cs typeface="Times New Roman" pitchFamily="18" charset="0"/>
              </a:rPr>
              <a:t>例如，下图所示：</a:t>
            </a:r>
          </a:p>
        </p:txBody>
      </p:sp>
      <p:sp>
        <p:nvSpPr>
          <p:cNvPr id="115714" name="椭圆 115713"/>
          <p:cNvSpPr>
            <a:spLocks noChangeArrowheads="1"/>
          </p:cNvSpPr>
          <p:nvPr/>
        </p:nvSpPr>
        <p:spPr bwMode="auto">
          <a:xfrm>
            <a:off x="3583053" y="4425086"/>
            <a:ext cx="152380" cy="15243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组合 115714"/>
          <p:cNvGrpSpPr>
            <a:grpSpLocks/>
          </p:cNvGrpSpPr>
          <p:nvPr/>
        </p:nvGrpSpPr>
        <p:grpSpPr bwMode="auto">
          <a:xfrm>
            <a:off x="2897342" y="4264182"/>
            <a:ext cx="6247587" cy="850402"/>
            <a:chOff x="0" y="0"/>
            <a:chExt cx="3936" cy="536"/>
          </a:xfrm>
        </p:grpSpPr>
        <p:grpSp>
          <p:nvGrpSpPr>
            <p:cNvPr id="52242" name="组合 115715"/>
            <p:cNvGrpSpPr>
              <a:grpSpLocks/>
            </p:cNvGrpSpPr>
            <p:nvPr/>
          </p:nvGrpSpPr>
          <p:grpSpPr bwMode="auto">
            <a:xfrm>
              <a:off x="192" y="0"/>
              <a:ext cx="3456" cy="144"/>
              <a:chOff x="0" y="0"/>
              <a:chExt cx="3456" cy="144"/>
            </a:xfrm>
          </p:grpSpPr>
          <p:sp>
            <p:nvSpPr>
              <p:cNvPr id="52259" name="直接连接符 115716"/>
              <p:cNvSpPr>
                <a:spLocks noChangeShapeType="1"/>
              </p:cNvSpPr>
              <p:nvPr/>
            </p:nvSpPr>
            <p:spPr bwMode="auto">
              <a:xfrm>
                <a:off x="1728" y="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260" name="直接连接符 115717"/>
              <p:cNvSpPr>
                <a:spLocks noChangeShapeType="1"/>
              </p:cNvSpPr>
              <p:nvPr/>
            </p:nvSpPr>
            <p:spPr bwMode="auto">
              <a:xfrm>
                <a:off x="2304" y="4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261" name="直接连接符 115718"/>
              <p:cNvSpPr>
                <a:spLocks noChangeShapeType="1"/>
              </p:cNvSpPr>
              <p:nvPr/>
            </p:nvSpPr>
            <p:spPr bwMode="auto">
              <a:xfrm>
                <a:off x="2016" y="4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262" name="直接连接符 115719"/>
              <p:cNvSpPr>
                <a:spLocks noChangeShapeType="1"/>
              </p:cNvSpPr>
              <p:nvPr/>
            </p:nvSpPr>
            <p:spPr bwMode="auto">
              <a:xfrm>
                <a:off x="2592" y="4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263" name="直接连接符 115720"/>
              <p:cNvSpPr>
                <a:spLocks noChangeShapeType="1"/>
              </p:cNvSpPr>
              <p:nvPr/>
            </p:nvSpPr>
            <p:spPr bwMode="auto">
              <a:xfrm>
                <a:off x="2880" y="4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264" name="直接连接符 115721"/>
              <p:cNvSpPr>
                <a:spLocks noChangeShapeType="1"/>
              </p:cNvSpPr>
              <p:nvPr/>
            </p:nvSpPr>
            <p:spPr bwMode="auto">
              <a:xfrm>
                <a:off x="864" y="4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265" name="直接连接符 115722"/>
              <p:cNvSpPr>
                <a:spLocks noChangeShapeType="1"/>
              </p:cNvSpPr>
              <p:nvPr/>
            </p:nvSpPr>
            <p:spPr bwMode="auto">
              <a:xfrm>
                <a:off x="3168" y="4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266" name="直接连接符 115723"/>
              <p:cNvSpPr>
                <a:spLocks noChangeShapeType="1"/>
              </p:cNvSpPr>
              <p:nvPr/>
            </p:nvSpPr>
            <p:spPr bwMode="auto">
              <a:xfrm>
                <a:off x="3456" y="4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267" name="直接连接符 115724"/>
              <p:cNvSpPr>
                <a:spLocks noChangeShapeType="1"/>
              </p:cNvSpPr>
              <p:nvPr/>
            </p:nvSpPr>
            <p:spPr bwMode="auto">
              <a:xfrm>
                <a:off x="1440" y="4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268" name="直接连接符 115725"/>
              <p:cNvSpPr>
                <a:spLocks noChangeShapeType="1"/>
              </p:cNvSpPr>
              <p:nvPr/>
            </p:nvSpPr>
            <p:spPr bwMode="auto">
              <a:xfrm>
                <a:off x="1152" y="4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269" name="直接连接符 115726"/>
              <p:cNvSpPr>
                <a:spLocks noChangeShapeType="1"/>
              </p:cNvSpPr>
              <p:nvPr/>
            </p:nvSpPr>
            <p:spPr bwMode="auto">
              <a:xfrm>
                <a:off x="576" y="4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270" name="直接连接符 115727"/>
              <p:cNvSpPr>
                <a:spLocks noChangeShapeType="1"/>
              </p:cNvSpPr>
              <p:nvPr/>
            </p:nvSpPr>
            <p:spPr bwMode="auto">
              <a:xfrm>
                <a:off x="288" y="4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271" name="直接连接符 115728"/>
              <p:cNvSpPr>
                <a:spLocks noChangeShapeType="1"/>
              </p:cNvSpPr>
              <p:nvPr/>
            </p:nvSpPr>
            <p:spPr bwMode="auto">
              <a:xfrm>
                <a:off x="0" y="4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2243" name="组合 115729"/>
            <p:cNvGrpSpPr>
              <a:grpSpLocks/>
            </p:cNvGrpSpPr>
            <p:nvPr/>
          </p:nvGrpSpPr>
          <p:grpSpPr bwMode="auto">
            <a:xfrm>
              <a:off x="0" y="98"/>
              <a:ext cx="3936" cy="438"/>
              <a:chOff x="0" y="0"/>
              <a:chExt cx="3936" cy="438"/>
            </a:xfrm>
          </p:grpSpPr>
          <p:sp>
            <p:nvSpPr>
              <p:cNvPr id="52244" name="直接连接符 115730"/>
              <p:cNvSpPr>
                <a:spLocks noChangeShapeType="1"/>
              </p:cNvSpPr>
              <p:nvPr/>
            </p:nvSpPr>
            <p:spPr bwMode="auto">
              <a:xfrm>
                <a:off x="0" y="48"/>
                <a:ext cx="39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245" name="文本框 115731"/>
              <p:cNvSpPr txBox="1">
                <a:spLocks noChangeArrowheads="1"/>
              </p:cNvSpPr>
              <p:nvPr/>
            </p:nvSpPr>
            <p:spPr bwMode="auto">
              <a:xfrm>
                <a:off x="1824" y="6"/>
                <a:ext cx="12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0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altLang="zh-CN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246" name="文本框 115732"/>
              <p:cNvSpPr txBox="1">
                <a:spLocks noChangeArrowheads="1"/>
              </p:cNvSpPr>
              <p:nvPr/>
            </p:nvSpPr>
            <p:spPr bwMode="auto">
              <a:xfrm>
                <a:off x="3552" y="48"/>
                <a:ext cx="12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00">
                    <a:latin typeface="Times New Roman" pitchFamily="18" charset="0"/>
                    <a:cs typeface="Times New Roman" pitchFamily="18" charset="0"/>
                  </a:rPr>
                  <a:t>6</a:t>
                </a:r>
              </a:p>
            </p:txBody>
          </p:sp>
          <p:sp>
            <p:nvSpPr>
              <p:cNvPr id="52247" name="椭圆 115733"/>
              <p:cNvSpPr>
                <a:spLocks noChangeArrowheads="1"/>
              </p:cNvSpPr>
              <p:nvPr/>
            </p:nvSpPr>
            <p:spPr bwMode="auto">
              <a:xfrm>
                <a:off x="1872" y="0"/>
                <a:ext cx="96" cy="96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1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248" name="文本框 115734"/>
              <p:cNvSpPr txBox="1">
                <a:spLocks noChangeArrowheads="1"/>
              </p:cNvSpPr>
              <p:nvPr/>
            </p:nvSpPr>
            <p:spPr bwMode="auto">
              <a:xfrm>
                <a:off x="1488" y="99"/>
                <a:ext cx="311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b="1" dirty="0">
                    <a:latin typeface="Times New Roman" pitchFamily="18" charset="0"/>
                    <a:cs typeface="Times New Roman" pitchFamily="18" charset="0"/>
                  </a:rPr>
                  <a:t>-1</a:t>
                </a:r>
              </a:p>
            </p:txBody>
          </p:sp>
          <p:sp>
            <p:nvSpPr>
              <p:cNvPr id="52249" name="文本框 115735"/>
              <p:cNvSpPr txBox="1">
                <a:spLocks noChangeArrowheads="1"/>
              </p:cNvSpPr>
              <p:nvPr/>
            </p:nvSpPr>
            <p:spPr bwMode="auto">
              <a:xfrm>
                <a:off x="1200" y="48"/>
                <a:ext cx="12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00">
                    <a:latin typeface="Times New Roman" pitchFamily="18" charset="0"/>
                    <a:cs typeface="Times New Roman" pitchFamily="18" charset="0"/>
                  </a:rPr>
                  <a:t>-2</a:t>
                </a:r>
              </a:p>
            </p:txBody>
          </p:sp>
          <p:sp>
            <p:nvSpPr>
              <p:cNvPr id="52250" name="文本框 115736"/>
              <p:cNvSpPr txBox="1">
                <a:spLocks noChangeArrowheads="1"/>
              </p:cNvSpPr>
              <p:nvPr/>
            </p:nvSpPr>
            <p:spPr bwMode="auto">
              <a:xfrm>
                <a:off x="912" y="48"/>
                <a:ext cx="12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00">
                    <a:latin typeface="Times New Roman" pitchFamily="18" charset="0"/>
                    <a:cs typeface="Times New Roman" pitchFamily="18" charset="0"/>
                  </a:rPr>
                  <a:t>-3</a:t>
                </a:r>
              </a:p>
            </p:txBody>
          </p:sp>
          <p:sp>
            <p:nvSpPr>
              <p:cNvPr id="52251" name="文本框 115737"/>
              <p:cNvSpPr txBox="1">
                <a:spLocks noChangeArrowheads="1"/>
              </p:cNvSpPr>
              <p:nvPr/>
            </p:nvSpPr>
            <p:spPr bwMode="auto">
              <a:xfrm>
                <a:off x="624" y="48"/>
                <a:ext cx="24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00">
                    <a:latin typeface="Times New Roman" pitchFamily="18" charset="0"/>
                    <a:cs typeface="Times New Roman" pitchFamily="18" charset="0"/>
                  </a:rPr>
                  <a:t>-4</a:t>
                </a:r>
              </a:p>
            </p:txBody>
          </p:sp>
          <p:sp>
            <p:nvSpPr>
              <p:cNvPr id="52252" name="文本框 115738"/>
              <p:cNvSpPr txBox="1">
                <a:spLocks noChangeArrowheads="1"/>
              </p:cNvSpPr>
              <p:nvPr/>
            </p:nvSpPr>
            <p:spPr bwMode="auto">
              <a:xfrm>
                <a:off x="336" y="48"/>
                <a:ext cx="12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00">
                    <a:latin typeface="Times New Roman" pitchFamily="18" charset="0"/>
                    <a:cs typeface="Times New Roman" pitchFamily="18" charset="0"/>
                  </a:rPr>
                  <a:t>-5</a:t>
                </a:r>
              </a:p>
            </p:txBody>
          </p:sp>
          <p:sp>
            <p:nvSpPr>
              <p:cNvPr id="52253" name="文本框 115739"/>
              <p:cNvSpPr txBox="1">
                <a:spLocks noChangeArrowheads="1"/>
              </p:cNvSpPr>
              <p:nvPr/>
            </p:nvSpPr>
            <p:spPr bwMode="auto">
              <a:xfrm>
                <a:off x="48" y="48"/>
                <a:ext cx="28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00">
                    <a:latin typeface="Times New Roman" pitchFamily="18" charset="0"/>
                    <a:cs typeface="Times New Roman" pitchFamily="18" charset="0"/>
                  </a:rPr>
                  <a:t>-6</a:t>
                </a:r>
              </a:p>
            </p:txBody>
          </p:sp>
          <p:sp>
            <p:nvSpPr>
              <p:cNvPr id="52254" name="文本框 115740"/>
              <p:cNvSpPr txBox="1">
                <a:spLocks noChangeArrowheads="1"/>
              </p:cNvSpPr>
              <p:nvPr/>
            </p:nvSpPr>
            <p:spPr bwMode="auto">
              <a:xfrm>
                <a:off x="2112" y="48"/>
                <a:ext cx="12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00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52255" name="文本框 115741"/>
              <p:cNvSpPr txBox="1">
                <a:spLocks noChangeArrowheads="1"/>
              </p:cNvSpPr>
              <p:nvPr/>
            </p:nvSpPr>
            <p:spPr bwMode="auto">
              <a:xfrm>
                <a:off x="2400" y="48"/>
                <a:ext cx="12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0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</p:txBody>
          </p:sp>
          <p:sp>
            <p:nvSpPr>
              <p:cNvPr id="52256" name="文本框 115742"/>
              <p:cNvSpPr txBox="1">
                <a:spLocks noChangeArrowheads="1"/>
              </p:cNvSpPr>
              <p:nvPr/>
            </p:nvSpPr>
            <p:spPr bwMode="auto">
              <a:xfrm>
                <a:off x="2688" y="48"/>
                <a:ext cx="12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00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52257" name="文本框 115743"/>
              <p:cNvSpPr txBox="1">
                <a:spLocks noChangeArrowheads="1"/>
              </p:cNvSpPr>
              <p:nvPr/>
            </p:nvSpPr>
            <p:spPr bwMode="auto">
              <a:xfrm>
                <a:off x="2976" y="48"/>
                <a:ext cx="12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00">
                    <a:latin typeface="Times New Roman" pitchFamily="18" charset="0"/>
                    <a:cs typeface="Times New Roman" pitchFamily="18" charset="0"/>
                  </a:rPr>
                  <a:t>4</a:t>
                </a:r>
              </a:p>
            </p:txBody>
          </p:sp>
          <p:sp>
            <p:nvSpPr>
              <p:cNvPr id="52258" name="文本框 115744"/>
              <p:cNvSpPr txBox="1">
                <a:spLocks noChangeArrowheads="1"/>
              </p:cNvSpPr>
              <p:nvPr/>
            </p:nvSpPr>
            <p:spPr bwMode="auto">
              <a:xfrm>
                <a:off x="3264" y="48"/>
                <a:ext cx="12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00">
                    <a:latin typeface="Times New Roman" pitchFamily="18" charset="0"/>
                    <a:cs typeface="Times New Roman" pitchFamily="18" charset="0"/>
                  </a:rPr>
                  <a:t>5</a:t>
                </a:r>
              </a:p>
            </p:txBody>
          </p:sp>
        </p:grpSp>
      </p:grpSp>
      <p:sp>
        <p:nvSpPr>
          <p:cNvPr id="115746" name="椭圆 115745"/>
          <p:cNvSpPr>
            <a:spLocks noChangeArrowheads="1"/>
          </p:cNvSpPr>
          <p:nvPr/>
        </p:nvSpPr>
        <p:spPr bwMode="auto">
          <a:xfrm>
            <a:off x="7697318" y="4425086"/>
            <a:ext cx="152380" cy="15243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21917" tIns="60958" rIns="121917" bIns="6095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sz="100">
              <a:solidFill>
                <a:srgbClr val="33CC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747" name="直接连接符 115746"/>
          <p:cNvSpPr>
            <a:spLocks noChangeShapeType="1"/>
          </p:cNvSpPr>
          <p:nvPr/>
        </p:nvSpPr>
        <p:spPr bwMode="auto">
          <a:xfrm flipH="1">
            <a:off x="3608450" y="4505538"/>
            <a:ext cx="2376707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748" name="直接连接符 115747"/>
          <p:cNvSpPr>
            <a:spLocks noChangeShapeType="1"/>
          </p:cNvSpPr>
          <p:nvPr/>
        </p:nvSpPr>
        <p:spPr bwMode="auto">
          <a:xfrm>
            <a:off x="5944947" y="4505538"/>
            <a:ext cx="1841260" cy="0"/>
          </a:xfrm>
          <a:prstGeom prst="line">
            <a:avLst/>
          </a:prstGeom>
          <a:noFill/>
          <a:ln w="76200">
            <a:solidFill>
              <a:srgbClr val="33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749" name="文本框 115748"/>
          <p:cNvSpPr txBox="1">
            <a:spLocks noChangeArrowheads="1"/>
          </p:cNvSpPr>
          <p:nvPr/>
        </p:nvSpPr>
        <p:spPr bwMode="auto">
          <a:xfrm>
            <a:off x="3037673" y="4590655"/>
            <a:ext cx="1302595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altLang="zh-CN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5| = 5</a:t>
            </a:r>
            <a:endParaRPr lang="zh-CN" altLang="en-US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750" name="文本框 115749"/>
          <p:cNvSpPr txBox="1">
            <a:spLocks noChangeArrowheads="1"/>
          </p:cNvSpPr>
          <p:nvPr/>
        </p:nvSpPr>
        <p:spPr bwMode="auto">
          <a:xfrm>
            <a:off x="7222559" y="3853718"/>
            <a:ext cx="1390759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|+4| = 4</a:t>
            </a:r>
            <a:endParaRPr lang="zh-CN" altLang="en-US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751" name="圆角矩形标注 115750"/>
          <p:cNvSpPr>
            <a:spLocks noChangeArrowheads="1"/>
          </p:cNvSpPr>
          <p:nvPr/>
        </p:nvSpPr>
        <p:spPr bwMode="auto">
          <a:xfrm>
            <a:off x="7513188" y="4669490"/>
            <a:ext cx="4300508" cy="1626645"/>
          </a:xfrm>
          <a:prstGeom prst="wedgeRoundRectCallout">
            <a:avLst>
              <a:gd name="adj1" fmla="val -44946"/>
              <a:gd name="adj2" fmla="val -59292"/>
              <a:gd name="adj3" fmla="val 16667"/>
            </a:avLst>
          </a:prstGeom>
          <a:gradFill rotWithShape="1">
            <a:gsLst>
              <a:gs pos="0">
                <a:schemeClr val="bg1">
                  <a:alpha val="96999"/>
                </a:schemeClr>
              </a:gs>
              <a:gs pos="50000">
                <a:srgbClr val="99CCFF"/>
              </a:gs>
              <a:gs pos="100000">
                <a:schemeClr val="bg1">
                  <a:alpha val="96999"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</a:ln>
        </p:spPr>
        <p:txBody>
          <a:bodyPr lIns="121917" tIns="60958" rIns="121917" bIns="60958"/>
          <a:lstStyle/>
          <a:p>
            <a:pPr>
              <a:defRPr/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到原点的距离是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4,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所以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的绝对值是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4,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记作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|4|=4</a:t>
            </a:r>
          </a:p>
        </p:txBody>
      </p:sp>
      <p:sp>
        <p:nvSpPr>
          <p:cNvPr id="115752" name="圆角矩形标注 115751"/>
          <p:cNvSpPr>
            <a:spLocks noChangeArrowheads="1"/>
          </p:cNvSpPr>
          <p:nvPr/>
        </p:nvSpPr>
        <p:spPr bwMode="auto">
          <a:xfrm flipH="1">
            <a:off x="451637" y="2424683"/>
            <a:ext cx="4022414" cy="1675313"/>
          </a:xfrm>
          <a:prstGeom prst="wedgeRoundRectCallout">
            <a:avLst>
              <a:gd name="adj1" fmla="val -28024"/>
              <a:gd name="adj2" fmla="val 69653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lIns="121917" tIns="60958" rIns="121917" bIns="60958"/>
          <a:lstStyle/>
          <a:p>
            <a:pPr>
              <a:defRPr/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到原点的距离是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5,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所以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的绝对值是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5,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记作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|-5|=5.</a:t>
            </a:r>
          </a:p>
        </p:txBody>
      </p:sp>
      <p:sp>
        <p:nvSpPr>
          <p:cNvPr id="115754" name="圆角矩形标注 115753"/>
          <p:cNvSpPr>
            <a:spLocks noChangeArrowheads="1"/>
          </p:cNvSpPr>
          <p:nvPr/>
        </p:nvSpPr>
        <p:spPr bwMode="auto">
          <a:xfrm flipH="1">
            <a:off x="6777887" y="1883312"/>
            <a:ext cx="4653943" cy="1608537"/>
          </a:xfrm>
          <a:prstGeom prst="wedgeRoundRectCallout">
            <a:avLst>
              <a:gd name="adj1" fmla="val 66941"/>
              <a:gd name="adj2" fmla="val 104347"/>
              <a:gd name="adj3" fmla="val 16667"/>
            </a:avLst>
          </a:prstGeom>
          <a:gradFill rotWithShape="1">
            <a:gsLst>
              <a:gs pos="0">
                <a:schemeClr val="bg1">
                  <a:alpha val="96999"/>
                </a:schemeClr>
              </a:gs>
              <a:gs pos="50000">
                <a:srgbClr val="99CCFF"/>
              </a:gs>
              <a:gs pos="100000">
                <a:schemeClr val="bg1">
                  <a:alpha val="96999"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</a:ln>
        </p:spPr>
        <p:txBody>
          <a:bodyPr lIns="121917" tIns="60958" rIns="121917" bIns="60958"/>
          <a:lstStyle/>
          <a:p>
            <a:pPr>
              <a:defRPr/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到原点的距离是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0,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所以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的绝对值是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0,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记作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|0|=0.</a:t>
            </a:r>
          </a:p>
        </p:txBody>
      </p:sp>
      <p:sp>
        <p:nvSpPr>
          <p:cNvPr id="115755" name="椭圆 115754"/>
          <p:cNvSpPr>
            <a:spLocks noChangeArrowheads="1"/>
          </p:cNvSpPr>
          <p:nvPr/>
        </p:nvSpPr>
        <p:spPr bwMode="auto">
          <a:xfrm>
            <a:off x="5877221" y="4422969"/>
            <a:ext cx="152380" cy="15243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21917" tIns="60958" rIns="121917" bIns="6095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sz="100">
              <a:solidFill>
                <a:srgbClr val="33CC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9148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5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5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5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5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5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5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5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5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5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5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5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5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15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5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5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15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5746" grpId="0" bldLvl="0" animBg="1"/>
      <p:bldP spid="115747" grpId="0" animBg="1"/>
      <p:bldP spid="115748" grpId="0" animBg="1"/>
      <p:bldP spid="115751" grpId="0" bldLvl="0" animBg="1"/>
      <p:bldP spid="115752" grpId="0" bldLvl="0" animBg="1"/>
      <p:bldP spid="115754" grpId="0" bldLvl="0" animBg="1"/>
      <p:bldP spid="11575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文本占位符 116738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809819" y="1327638"/>
            <a:ext cx="10875157" cy="498752"/>
          </a:xfrm>
          <a:prstGeom prst="rect">
            <a:avLst/>
          </a:prstGeo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>
              <a:buFont typeface="Arial" pitchFamily="34" charset="0"/>
              <a:buNone/>
            </a:pPr>
            <a:r>
              <a:rPr lang="en-US" altLang="zh-CN" b="1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b="1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试一试</a:t>
            </a:r>
            <a:r>
              <a:rPr lang="en-US" altLang="zh-CN" b="1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</a:t>
            </a:r>
            <a:r>
              <a:rPr lang="zh-CN" altLang="en-US" b="1" dirty="0" smtClean="0">
                <a:solidFill>
                  <a:srgbClr val="13020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利用</a:t>
            </a:r>
            <a:r>
              <a:rPr lang="zh-CN" altLang="en-US" b="1" dirty="0">
                <a:solidFill>
                  <a:srgbClr val="13020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数轴上点到原点的距离回答：</a:t>
            </a:r>
          </a:p>
        </p:txBody>
      </p:sp>
      <p:sp>
        <p:nvSpPr>
          <p:cNvPr id="56322" name="文本框 116739"/>
          <p:cNvSpPr txBox="1">
            <a:spLocks noChangeArrowheads="1"/>
          </p:cNvSpPr>
          <p:nvPr/>
        </p:nvSpPr>
        <p:spPr bwMode="auto">
          <a:xfrm>
            <a:off x="2999692" y="2418655"/>
            <a:ext cx="1447612" cy="3570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|5|=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|3.5|= </a:t>
            </a:r>
            <a:endParaRPr lang="en-US" altLang="zh-CN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|-3|=</a:t>
            </a:r>
            <a:endParaRPr lang="en-US" altLang="zh-CN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|-4.5|=</a:t>
            </a:r>
            <a:endParaRPr lang="en-US" altLang="zh-CN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|0|=</a:t>
            </a:r>
            <a:endParaRPr lang="en-US" altLang="zh-C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2" name="直接连接符 116740"/>
          <p:cNvSpPr>
            <a:spLocks noChangeShapeType="1"/>
          </p:cNvSpPr>
          <p:nvPr/>
        </p:nvSpPr>
        <p:spPr bwMode="auto">
          <a:xfrm>
            <a:off x="5884333" y="2799743"/>
            <a:ext cx="4799975" cy="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3" name="直接连接符 116741"/>
          <p:cNvSpPr>
            <a:spLocks noChangeShapeType="1"/>
          </p:cNvSpPr>
          <p:nvPr/>
        </p:nvSpPr>
        <p:spPr bwMode="auto">
          <a:xfrm>
            <a:off x="5846238" y="3549216"/>
            <a:ext cx="4876165" cy="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4" name="直接连接符 116742"/>
          <p:cNvSpPr>
            <a:spLocks noChangeShapeType="1"/>
          </p:cNvSpPr>
          <p:nvPr/>
        </p:nvSpPr>
        <p:spPr bwMode="auto">
          <a:xfrm>
            <a:off x="5846238" y="4235175"/>
            <a:ext cx="4876165" cy="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5" name="直接连接符 116743"/>
          <p:cNvSpPr>
            <a:spLocks noChangeShapeType="1"/>
          </p:cNvSpPr>
          <p:nvPr/>
        </p:nvSpPr>
        <p:spPr bwMode="auto">
          <a:xfrm>
            <a:off x="5846238" y="4997351"/>
            <a:ext cx="4799975" cy="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6" name="直接连接符 116744"/>
          <p:cNvSpPr>
            <a:spLocks noChangeShapeType="1"/>
          </p:cNvSpPr>
          <p:nvPr/>
        </p:nvSpPr>
        <p:spPr bwMode="auto">
          <a:xfrm>
            <a:off x="5770048" y="5835745"/>
            <a:ext cx="4952355" cy="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7" name="文本框 116745"/>
          <p:cNvSpPr txBox="1">
            <a:spLocks noChangeArrowheads="1"/>
          </p:cNvSpPr>
          <p:nvPr/>
        </p:nvSpPr>
        <p:spPr bwMode="auto">
          <a:xfrm>
            <a:off x="7903370" y="5759527"/>
            <a:ext cx="380950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53258" name="文本框 116746"/>
          <p:cNvSpPr txBox="1">
            <a:spLocks noChangeArrowheads="1"/>
          </p:cNvSpPr>
          <p:nvPr/>
        </p:nvSpPr>
        <p:spPr bwMode="auto">
          <a:xfrm>
            <a:off x="8208131" y="5759527"/>
            <a:ext cx="380950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grpSp>
        <p:nvGrpSpPr>
          <p:cNvPr id="53259" name="组合 116747"/>
          <p:cNvGrpSpPr>
            <a:grpSpLocks/>
          </p:cNvGrpSpPr>
          <p:nvPr/>
        </p:nvGrpSpPr>
        <p:grpSpPr bwMode="auto">
          <a:xfrm>
            <a:off x="6227189" y="2558386"/>
            <a:ext cx="3872996" cy="3277359"/>
            <a:chOff x="2592" y="1488"/>
            <a:chExt cx="2440" cy="2064"/>
          </a:xfrm>
        </p:grpSpPr>
        <p:sp>
          <p:nvSpPr>
            <p:cNvPr id="53266" name="直接连接符 116748"/>
            <p:cNvSpPr>
              <a:spLocks noChangeShapeType="1"/>
            </p:cNvSpPr>
            <p:nvPr/>
          </p:nvSpPr>
          <p:spPr bwMode="auto">
            <a:xfrm>
              <a:off x="3792" y="153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67" name="直接连接符 116749"/>
            <p:cNvSpPr>
              <a:spLocks noChangeShapeType="1"/>
            </p:cNvSpPr>
            <p:nvPr/>
          </p:nvSpPr>
          <p:spPr bwMode="auto">
            <a:xfrm>
              <a:off x="3984" y="153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68" name="直接连接符 116750"/>
            <p:cNvSpPr>
              <a:spLocks noChangeShapeType="1"/>
            </p:cNvSpPr>
            <p:nvPr/>
          </p:nvSpPr>
          <p:spPr bwMode="auto">
            <a:xfrm>
              <a:off x="4176" y="153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69" name="直接连接符 116751"/>
            <p:cNvSpPr>
              <a:spLocks noChangeShapeType="1"/>
            </p:cNvSpPr>
            <p:nvPr/>
          </p:nvSpPr>
          <p:spPr bwMode="auto">
            <a:xfrm>
              <a:off x="4368" y="153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70" name="直接连接符 116752"/>
            <p:cNvSpPr>
              <a:spLocks noChangeShapeType="1"/>
            </p:cNvSpPr>
            <p:nvPr/>
          </p:nvSpPr>
          <p:spPr bwMode="auto">
            <a:xfrm flipH="1">
              <a:off x="4560" y="153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71" name="直接连接符 116753"/>
            <p:cNvSpPr>
              <a:spLocks noChangeShapeType="1"/>
            </p:cNvSpPr>
            <p:nvPr/>
          </p:nvSpPr>
          <p:spPr bwMode="auto">
            <a:xfrm>
              <a:off x="4752" y="1488"/>
              <a:ext cx="0" cy="14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72" name="直接连接符 116754"/>
            <p:cNvSpPr>
              <a:spLocks noChangeShapeType="1"/>
            </p:cNvSpPr>
            <p:nvPr/>
          </p:nvSpPr>
          <p:spPr bwMode="auto">
            <a:xfrm>
              <a:off x="4944" y="153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73" name="直接连接符 116755"/>
            <p:cNvSpPr>
              <a:spLocks noChangeShapeType="1"/>
            </p:cNvSpPr>
            <p:nvPr/>
          </p:nvSpPr>
          <p:spPr bwMode="auto">
            <a:xfrm>
              <a:off x="3600" y="153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74" name="直接连接符 116756"/>
            <p:cNvSpPr>
              <a:spLocks noChangeShapeType="1"/>
            </p:cNvSpPr>
            <p:nvPr/>
          </p:nvSpPr>
          <p:spPr bwMode="auto">
            <a:xfrm>
              <a:off x="3408" y="153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75" name="直接连接符 116757"/>
            <p:cNvSpPr>
              <a:spLocks noChangeShapeType="1"/>
            </p:cNvSpPr>
            <p:nvPr/>
          </p:nvSpPr>
          <p:spPr bwMode="auto">
            <a:xfrm>
              <a:off x="3216" y="153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76" name="直接连接符 116758"/>
            <p:cNvSpPr>
              <a:spLocks noChangeShapeType="1"/>
            </p:cNvSpPr>
            <p:nvPr/>
          </p:nvSpPr>
          <p:spPr bwMode="auto">
            <a:xfrm>
              <a:off x="3024" y="153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77" name="直接连接符 116759"/>
            <p:cNvSpPr>
              <a:spLocks noChangeShapeType="1"/>
            </p:cNvSpPr>
            <p:nvPr/>
          </p:nvSpPr>
          <p:spPr bwMode="auto">
            <a:xfrm>
              <a:off x="2832" y="153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78" name="直接连接符 116760"/>
            <p:cNvSpPr>
              <a:spLocks noChangeShapeType="1"/>
            </p:cNvSpPr>
            <p:nvPr/>
          </p:nvSpPr>
          <p:spPr bwMode="auto">
            <a:xfrm>
              <a:off x="3792" y="201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79" name="直接连接符 116761"/>
            <p:cNvSpPr>
              <a:spLocks noChangeShapeType="1"/>
            </p:cNvSpPr>
            <p:nvPr/>
          </p:nvSpPr>
          <p:spPr bwMode="auto">
            <a:xfrm>
              <a:off x="3984" y="201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80" name="直接连接符 116762"/>
            <p:cNvSpPr>
              <a:spLocks noChangeShapeType="1"/>
            </p:cNvSpPr>
            <p:nvPr/>
          </p:nvSpPr>
          <p:spPr bwMode="auto">
            <a:xfrm>
              <a:off x="3600" y="201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81" name="直接连接符 116763"/>
            <p:cNvSpPr>
              <a:spLocks noChangeShapeType="1"/>
            </p:cNvSpPr>
            <p:nvPr/>
          </p:nvSpPr>
          <p:spPr bwMode="auto">
            <a:xfrm>
              <a:off x="3408" y="201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82" name="直接连接符 116764"/>
            <p:cNvSpPr>
              <a:spLocks noChangeShapeType="1"/>
            </p:cNvSpPr>
            <p:nvPr/>
          </p:nvSpPr>
          <p:spPr bwMode="auto">
            <a:xfrm>
              <a:off x="3216" y="201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83" name="直接连接符 116765"/>
            <p:cNvSpPr>
              <a:spLocks noChangeShapeType="1"/>
            </p:cNvSpPr>
            <p:nvPr/>
          </p:nvSpPr>
          <p:spPr bwMode="auto">
            <a:xfrm>
              <a:off x="4176" y="201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84" name="直接连接符 116766"/>
            <p:cNvSpPr>
              <a:spLocks noChangeShapeType="1"/>
            </p:cNvSpPr>
            <p:nvPr/>
          </p:nvSpPr>
          <p:spPr bwMode="auto">
            <a:xfrm>
              <a:off x="3024" y="201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85" name="直接连接符 116767"/>
            <p:cNvSpPr>
              <a:spLocks noChangeShapeType="1"/>
            </p:cNvSpPr>
            <p:nvPr/>
          </p:nvSpPr>
          <p:spPr bwMode="auto">
            <a:xfrm>
              <a:off x="2832" y="201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86" name="直接连接符 116768"/>
            <p:cNvSpPr>
              <a:spLocks noChangeShapeType="1"/>
            </p:cNvSpPr>
            <p:nvPr/>
          </p:nvSpPr>
          <p:spPr bwMode="auto">
            <a:xfrm>
              <a:off x="4368" y="201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87" name="直接连接符 116769"/>
            <p:cNvSpPr>
              <a:spLocks noChangeShapeType="1"/>
            </p:cNvSpPr>
            <p:nvPr/>
          </p:nvSpPr>
          <p:spPr bwMode="auto">
            <a:xfrm>
              <a:off x="4560" y="201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88" name="直接连接符 116770"/>
            <p:cNvSpPr>
              <a:spLocks noChangeShapeType="1"/>
            </p:cNvSpPr>
            <p:nvPr/>
          </p:nvSpPr>
          <p:spPr bwMode="auto">
            <a:xfrm>
              <a:off x="4752" y="201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89" name="直接连接符 116771"/>
            <p:cNvSpPr>
              <a:spLocks noChangeShapeType="1"/>
            </p:cNvSpPr>
            <p:nvPr/>
          </p:nvSpPr>
          <p:spPr bwMode="auto">
            <a:xfrm>
              <a:off x="3792" y="244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90" name="直接连接符 116772"/>
            <p:cNvSpPr>
              <a:spLocks noChangeShapeType="1"/>
            </p:cNvSpPr>
            <p:nvPr/>
          </p:nvSpPr>
          <p:spPr bwMode="auto">
            <a:xfrm>
              <a:off x="3984" y="244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91" name="直接连接符 116773"/>
            <p:cNvSpPr>
              <a:spLocks noChangeShapeType="1"/>
            </p:cNvSpPr>
            <p:nvPr/>
          </p:nvSpPr>
          <p:spPr bwMode="auto">
            <a:xfrm>
              <a:off x="4176" y="244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92" name="直接连接符 116774"/>
            <p:cNvSpPr>
              <a:spLocks noChangeShapeType="1"/>
            </p:cNvSpPr>
            <p:nvPr/>
          </p:nvSpPr>
          <p:spPr bwMode="auto">
            <a:xfrm>
              <a:off x="4368" y="244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93" name="直接连接符 116775"/>
            <p:cNvSpPr>
              <a:spLocks noChangeShapeType="1"/>
            </p:cNvSpPr>
            <p:nvPr/>
          </p:nvSpPr>
          <p:spPr bwMode="auto">
            <a:xfrm>
              <a:off x="4560" y="244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94" name="直接连接符 116776"/>
            <p:cNvSpPr>
              <a:spLocks noChangeShapeType="1"/>
            </p:cNvSpPr>
            <p:nvPr/>
          </p:nvSpPr>
          <p:spPr bwMode="auto">
            <a:xfrm>
              <a:off x="3600" y="244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95" name="直接连接符 116777"/>
            <p:cNvSpPr>
              <a:spLocks noChangeShapeType="1"/>
            </p:cNvSpPr>
            <p:nvPr/>
          </p:nvSpPr>
          <p:spPr bwMode="auto">
            <a:xfrm>
              <a:off x="3408" y="244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96" name="直接连接符 116778"/>
            <p:cNvSpPr>
              <a:spLocks noChangeShapeType="1"/>
            </p:cNvSpPr>
            <p:nvPr/>
          </p:nvSpPr>
          <p:spPr bwMode="auto">
            <a:xfrm>
              <a:off x="3216" y="2400"/>
              <a:ext cx="0" cy="14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97" name="直接连接符 116779"/>
            <p:cNvSpPr>
              <a:spLocks noChangeShapeType="1"/>
            </p:cNvSpPr>
            <p:nvPr/>
          </p:nvSpPr>
          <p:spPr bwMode="auto">
            <a:xfrm>
              <a:off x="3024" y="244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98" name="直接连接符 116780"/>
            <p:cNvSpPr>
              <a:spLocks noChangeShapeType="1"/>
            </p:cNvSpPr>
            <p:nvPr/>
          </p:nvSpPr>
          <p:spPr bwMode="auto">
            <a:xfrm>
              <a:off x="4752" y="244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99" name="直接连接符 116781"/>
            <p:cNvSpPr>
              <a:spLocks noChangeShapeType="1"/>
            </p:cNvSpPr>
            <p:nvPr/>
          </p:nvSpPr>
          <p:spPr bwMode="auto">
            <a:xfrm>
              <a:off x="3792" y="292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00" name="直接连接符 116782"/>
            <p:cNvSpPr>
              <a:spLocks noChangeShapeType="1"/>
            </p:cNvSpPr>
            <p:nvPr/>
          </p:nvSpPr>
          <p:spPr bwMode="auto">
            <a:xfrm>
              <a:off x="3984" y="292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01" name="直接连接符 116783"/>
            <p:cNvSpPr>
              <a:spLocks noChangeShapeType="1"/>
            </p:cNvSpPr>
            <p:nvPr/>
          </p:nvSpPr>
          <p:spPr bwMode="auto">
            <a:xfrm>
              <a:off x="4176" y="292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02" name="直接连接符 116784"/>
            <p:cNvSpPr>
              <a:spLocks noChangeShapeType="1"/>
            </p:cNvSpPr>
            <p:nvPr/>
          </p:nvSpPr>
          <p:spPr bwMode="auto">
            <a:xfrm>
              <a:off x="4368" y="292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03" name="直接连接符 116785"/>
            <p:cNvSpPr>
              <a:spLocks noChangeShapeType="1"/>
            </p:cNvSpPr>
            <p:nvPr/>
          </p:nvSpPr>
          <p:spPr bwMode="auto">
            <a:xfrm>
              <a:off x="4560" y="292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04" name="直接连接符 116786"/>
            <p:cNvSpPr>
              <a:spLocks noChangeShapeType="1"/>
            </p:cNvSpPr>
            <p:nvPr/>
          </p:nvSpPr>
          <p:spPr bwMode="auto">
            <a:xfrm>
              <a:off x="4752" y="292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05" name="直接连接符 116787"/>
            <p:cNvSpPr>
              <a:spLocks noChangeShapeType="1"/>
            </p:cNvSpPr>
            <p:nvPr/>
          </p:nvSpPr>
          <p:spPr bwMode="auto">
            <a:xfrm>
              <a:off x="3600" y="292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06" name="直接连接符 116788"/>
            <p:cNvSpPr>
              <a:spLocks noChangeShapeType="1"/>
            </p:cNvSpPr>
            <p:nvPr/>
          </p:nvSpPr>
          <p:spPr bwMode="auto">
            <a:xfrm>
              <a:off x="3408" y="292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07" name="直接连接符 116789"/>
            <p:cNvSpPr>
              <a:spLocks noChangeShapeType="1"/>
            </p:cNvSpPr>
            <p:nvPr/>
          </p:nvSpPr>
          <p:spPr bwMode="auto">
            <a:xfrm>
              <a:off x="3216" y="292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08" name="直接连接符 116790"/>
            <p:cNvSpPr>
              <a:spLocks noChangeShapeType="1"/>
            </p:cNvSpPr>
            <p:nvPr/>
          </p:nvSpPr>
          <p:spPr bwMode="auto">
            <a:xfrm>
              <a:off x="3024" y="292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09" name="直接连接符 116791"/>
            <p:cNvSpPr>
              <a:spLocks noChangeShapeType="1"/>
            </p:cNvSpPr>
            <p:nvPr/>
          </p:nvSpPr>
          <p:spPr bwMode="auto">
            <a:xfrm>
              <a:off x="4944" y="292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10" name="直接连接符 116792"/>
            <p:cNvSpPr>
              <a:spLocks noChangeShapeType="1"/>
            </p:cNvSpPr>
            <p:nvPr/>
          </p:nvSpPr>
          <p:spPr bwMode="auto">
            <a:xfrm>
              <a:off x="3984" y="345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11" name="直接连接符 116793"/>
            <p:cNvSpPr>
              <a:spLocks noChangeShapeType="1"/>
            </p:cNvSpPr>
            <p:nvPr/>
          </p:nvSpPr>
          <p:spPr bwMode="auto">
            <a:xfrm>
              <a:off x="4176" y="345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12" name="直接连接符 116794"/>
            <p:cNvSpPr>
              <a:spLocks noChangeShapeType="1"/>
            </p:cNvSpPr>
            <p:nvPr/>
          </p:nvSpPr>
          <p:spPr bwMode="auto">
            <a:xfrm>
              <a:off x="4560" y="345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13" name="直接连接符 116795"/>
            <p:cNvSpPr>
              <a:spLocks noChangeShapeType="1"/>
            </p:cNvSpPr>
            <p:nvPr/>
          </p:nvSpPr>
          <p:spPr bwMode="auto">
            <a:xfrm>
              <a:off x="3600" y="345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14" name="直接连接符 116796"/>
            <p:cNvSpPr>
              <a:spLocks noChangeShapeType="1"/>
            </p:cNvSpPr>
            <p:nvPr/>
          </p:nvSpPr>
          <p:spPr bwMode="auto">
            <a:xfrm>
              <a:off x="3792" y="3408"/>
              <a:ext cx="0" cy="14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15" name="直接连接符 116797"/>
            <p:cNvSpPr>
              <a:spLocks noChangeShapeType="1"/>
            </p:cNvSpPr>
            <p:nvPr/>
          </p:nvSpPr>
          <p:spPr bwMode="auto">
            <a:xfrm>
              <a:off x="4368" y="345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16" name="直接连接符 116798"/>
            <p:cNvSpPr>
              <a:spLocks noChangeShapeType="1"/>
            </p:cNvSpPr>
            <p:nvPr/>
          </p:nvSpPr>
          <p:spPr bwMode="auto">
            <a:xfrm>
              <a:off x="3408" y="345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17" name="直接连接符 116799"/>
            <p:cNvSpPr>
              <a:spLocks noChangeShapeType="1"/>
            </p:cNvSpPr>
            <p:nvPr/>
          </p:nvSpPr>
          <p:spPr bwMode="auto">
            <a:xfrm>
              <a:off x="3216" y="345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18" name="直接连接符 116800"/>
            <p:cNvSpPr>
              <a:spLocks noChangeShapeType="1"/>
            </p:cNvSpPr>
            <p:nvPr/>
          </p:nvSpPr>
          <p:spPr bwMode="auto">
            <a:xfrm>
              <a:off x="4752" y="345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19" name="直接连接符 116801"/>
            <p:cNvSpPr>
              <a:spLocks noChangeShapeType="1"/>
            </p:cNvSpPr>
            <p:nvPr/>
          </p:nvSpPr>
          <p:spPr bwMode="auto">
            <a:xfrm>
              <a:off x="2640" y="153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20" name="直接连接符 116802"/>
            <p:cNvSpPr>
              <a:spLocks noChangeShapeType="1"/>
            </p:cNvSpPr>
            <p:nvPr/>
          </p:nvSpPr>
          <p:spPr bwMode="auto">
            <a:xfrm>
              <a:off x="2640" y="201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21" name="直接连接符 116803"/>
            <p:cNvSpPr>
              <a:spLocks noChangeShapeType="1"/>
            </p:cNvSpPr>
            <p:nvPr/>
          </p:nvSpPr>
          <p:spPr bwMode="auto">
            <a:xfrm>
              <a:off x="2832" y="244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22" name="直接连接符 116804"/>
            <p:cNvSpPr>
              <a:spLocks noChangeShapeType="1"/>
            </p:cNvSpPr>
            <p:nvPr/>
          </p:nvSpPr>
          <p:spPr bwMode="auto">
            <a:xfrm>
              <a:off x="2640" y="244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23" name="直接连接符 116805"/>
            <p:cNvSpPr>
              <a:spLocks noChangeShapeType="1"/>
            </p:cNvSpPr>
            <p:nvPr/>
          </p:nvSpPr>
          <p:spPr bwMode="auto">
            <a:xfrm>
              <a:off x="2832" y="292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24" name="直接连接符 116806"/>
            <p:cNvSpPr>
              <a:spLocks noChangeShapeType="1"/>
            </p:cNvSpPr>
            <p:nvPr/>
          </p:nvSpPr>
          <p:spPr bwMode="auto">
            <a:xfrm>
              <a:off x="2640" y="2928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25" name="直接连接符 116807"/>
            <p:cNvSpPr>
              <a:spLocks noChangeShapeType="1"/>
            </p:cNvSpPr>
            <p:nvPr/>
          </p:nvSpPr>
          <p:spPr bwMode="auto">
            <a:xfrm>
              <a:off x="3024" y="345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26" name="直接连接符 116808"/>
            <p:cNvSpPr>
              <a:spLocks noChangeShapeType="1"/>
            </p:cNvSpPr>
            <p:nvPr/>
          </p:nvSpPr>
          <p:spPr bwMode="auto">
            <a:xfrm>
              <a:off x="2832" y="345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27" name="直接连接符 116809"/>
            <p:cNvSpPr>
              <a:spLocks noChangeShapeType="1"/>
            </p:cNvSpPr>
            <p:nvPr/>
          </p:nvSpPr>
          <p:spPr bwMode="auto">
            <a:xfrm>
              <a:off x="2640" y="3456"/>
              <a:ext cx="0" cy="96"/>
            </a:xfrm>
            <a:prstGeom prst="line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28" name="文本框 116810"/>
            <p:cNvSpPr txBox="1">
              <a:spLocks noChangeArrowheads="1"/>
            </p:cNvSpPr>
            <p:nvPr/>
          </p:nvSpPr>
          <p:spPr bwMode="auto">
            <a:xfrm>
              <a:off x="3696" y="1584"/>
              <a:ext cx="192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>
                  <a:solidFill>
                    <a:srgbClr val="130201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53329" name="文本框 116811"/>
            <p:cNvSpPr txBox="1">
              <a:spLocks noChangeArrowheads="1"/>
            </p:cNvSpPr>
            <p:nvPr/>
          </p:nvSpPr>
          <p:spPr bwMode="auto">
            <a:xfrm>
              <a:off x="3696" y="2112"/>
              <a:ext cx="192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>
                  <a:solidFill>
                    <a:srgbClr val="130201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53330" name="文本框 116812"/>
            <p:cNvSpPr txBox="1">
              <a:spLocks noChangeArrowheads="1"/>
            </p:cNvSpPr>
            <p:nvPr/>
          </p:nvSpPr>
          <p:spPr bwMode="auto">
            <a:xfrm>
              <a:off x="3696" y="2496"/>
              <a:ext cx="192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>
                  <a:solidFill>
                    <a:srgbClr val="130201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53331" name="文本框 116813"/>
            <p:cNvSpPr txBox="1">
              <a:spLocks noChangeArrowheads="1"/>
            </p:cNvSpPr>
            <p:nvPr/>
          </p:nvSpPr>
          <p:spPr bwMode="auto">
            <a:xfrm>
              <a:off x="3696" y="2976"/>
              <a:ext cx="192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>
                  <a:solidFill>
                    <a:srgbClr val="130201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53332" name="文本框 116814"/>
            <p:cNvSpPr txBox="1">
              <a:spLocks noChangeArrowheads="1"/>
            </p:cNvSpPr>
            <p:nvPr/>
          </p:nvSpPr>
          <p:spPr bwMode="auto">
            <a:xfrm>
              <a:off x="4656" y="1584"/>
              <a:ext cx="192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>
                  <a:solidFill>
                    <a:srgbClr val="13020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3333" name="文本框 116815"/>
            <p:cNvSpPr txBox="1">
              <a:spLocks noChangeArrowheads="1"/>
            </p:cNvSpPr>
            <p:nvPr/>
          </p:nvSpPr>
          <p:spPr bwMode="auto">
            <a:xfrm>
              <a:off x="4224" y="2064"/>
              <a:ext cx="80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 dirty="0">
                  <a:solidFill>
                    <a:srgbClr val="130201"/>
                  </a:solidFill>
                  <a:latin typeface="Times New Roman" pitchFamily="18" charset="0"/>
                  <a:cs typeface="Times New Roman" pitchFamily="18" charset="0"/>
                </a:rPr>
                <a:t>3.5</a:t>
              </a:r>
            </a:p>
          </p:txBody>
        </p:sp>
        <p:sp>
          <p:nvSpPr>
            <p:cNvPr id="53334" name="文本框 116816"/>
            <p:cNvSpPr txBox="1">
              <a:spLocks noChangeArrowheads="1"/>
            </p:cNvSpPr>
            <p:nvPr/>
          </p:nvSpPr>
          <p:spPr bwMode="auto">
            <a:xfrm>
              <a:off x="3024" y="2496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>
                  <a:solidFill>
                    <a:srgbClr val="130201"/>
                  </a:solidFill>
                  <a:latin typeface="Times New Roman" pitchFamily="18" charset="0"/>
                  <a:cs typeface="Times New Roman" pitchFamily="18" charset="0"/>
                </a:rPr>
                <a:t>-3</a:t>
              </a:r>
            </a:p>
          </p:txBody>
        </p:sp>
        <p:sp>
          <p:nvSpPr>
            <p:cNvPr id="53335" name="文本框 116817"/>
            <p:cNvSpPr txBox="1">
              <a:spLocks noChangeArrowheads="1"/>
            </p:cNvSpPr>
            <p:nvPr/>
          </p:nvSpPr>
          <p:spPr bwMode="auto">
            <a:xfrm>
              <a:off x="2592" y="3024"/>
              <a:ext cx="57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800">
                  <a:solidFill>
                    <a:srgbClr val="130201"/>
                  </a:solidFill>
                  <a:latin typeface="Times New Roman" pitchFamily="18" charset="0"/>
                  <a:cs typeface="Times New Roman" pitchFamily="18" charset="0"/>
                </a:rPr>
                <a:t>-4.5</a:t>
              </a:r>
            </a:p>
          </p:txBody>
        </p:sp>
        <p:sp>
          <p:nvSpPr>
            <p:cNvPr id="53336" name="直接连接符 116818"/>
            <p:cNvSpPr>
              <a:spLocks noChangeShapeType="1"/>
            </p:cNvSpPr>
            <p:nvPr/>
          </p:nvSpPr>
          <p:spPr bwMode="auto">
            <a:xfrm flipV="1">
              <a:off x="2928" y="2880"/>
              <a:ext cx="0" cy="14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37" name="直接连接符 116819"/>
            <p:cNvSpPr>
              <a:spLocks noChangeShapeType="1"/>
            </p:cNvSpPr>
            <p:nvPr/>
          </p:nvSpPr>
          <p:spPr bwMode="auto">
            <a:xfrm>
              <a:off x="4464" y="1968"/>
              <a:ext cx="0" cy="14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6821" name="文本框 116820"/>
          <p:cNvSpPr txBox="1">
            <a:spLocks noChangeArrowheads="1"/>
          </p:cNvSpPr>
          <p:nvPr/>
        </p:nvSpPr>
        <p:spPr bwMode="auto">
          <a:xfrm>
            <a:off x="4294924" y="2447691"/>
            <a:ext cx="1066661" cy="3569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3.5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4.5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3258435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6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6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6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16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6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6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6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6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6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7" name="文本框 6151"/>
          <p:cNvSpPr txBox="1">
            <a:spLocks noChangeArrowheads="1"/>
          </p:cNvSpPr>
          <p:nvPr/>
        </p:nvSpPr>
        <p:spPr bwMode="auto">
          <a:xfrm>
            <a:off x="6380813" y="1356593"/>
            <a:ext cx="2924834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绝对值的性质 </a:t>
            </a:r>
          </a:p>
        </p:txBody>
      </p:sp>
      <p:sp>
        <p:nvSpPr>
          <p:cNvPr id="57349" name="文本占位符 117762"/>
          <p:cNvSpPr>
            <a:spLocks noChangeArrowheads="1"/>
          </p:cNvSpPr>
          <p:nvPr/>
        </p:nvSpPr>
        <p:spPr bwMode="auto">
          <a:xfrm>
            <a:off x="1587946" y="2769533"/>
            <a:ext cx="9508212" cy="2716311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/>
        </p:spPr>
        <p:txBody>
          <a:bodyPr lIns="121917" tIns="60958" rIns="121917" bIns="60958"/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8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|5|=5                      	|-10|=10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             		     </a:t>
            </a:r>
            <a:r>
              <a:rPr lang="en-US" altLang="zh-CN" sz="28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|3.5|= 3.5             </a:t>
            </a: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8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|100|=100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            	</a:t>
            </a:r>
            <a:r>
              <a:rPr lang="en-US" altLang="zh-CN" sz="28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|-3|=3                  		     |50|=50</a:t>
            </a: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8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|-4.5|=4.5               	|-5000|=5000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	                   </a:t>
            </a:r>
            <a:r>
              <a:rPr lang="en-US" altLang="zh-CN" sz="28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|0|=0                 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altLang="zh-CN" sz="3200" dirty="0">
                <a:solidFill>
                  <a:srgbClr val="130201"/>
                </a:solidFill>
                <a:latin typeface="Times New Roman" pitchFamily="18" charset="0"/>
                <a:cs typeface="Times New Roman" pitchFamily="18" charset="0"/>
              </a:rPr>
              <a:t>…..</a:t>
            </a:r>
            <a:endParaRPr lang="en-US" altLang="zh-C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3" name="文本框 10"/>
          <p:cNvSpPr txBox="1">
            <a:spLocks noChangeArrowheads="1"/>
          </p:cNvSpPr>
          <p:nvPr/>
        </p:nvSpPr>
        <p:spPr bwMode="auto">
          <a:xfrm>
            <a:off x="2165621" y="1929910"/>
            <a:ext cx="8930536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noProof="1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观察这些表示绝对值的数，它们有什么共同点？</a:t>
            </a:r>
          </a:p>
        </p:txBody>
      </p:sp>
      <p:grpSp>
        <p:nvGrpSpPr>
          <p:cNvPr id="54280" name="组合 4"/>
          <p:cNvGrpSpPr>
            <a:grpSpLocks/>
          </p:cNvGrpSpPr>
          <p:nvPr/>
        </p:nvGrpSpPr>
        <p:grpSpPr bwMode="auto">
          <a:xfrm>
            <a:off x="3920251" y="1399724"/>
            <a:ext cx="2249723" cy="529289"/>
            <a:chOff x="3485" y="1168"/>
            <a:chExt cx="2655" cy="625"/>
          </a:xfrm>
        </p:grpSpPr>
        <p:sp>
          <p:nvSpPr>
            <p:cNvPr id="6" name="圆角矩形 5"/>
            <p:cNvSpPr/>
            <p:nvPr/>
          </p:nvSpPr>
          <p:spPr>
            <a:xfrm>
              <a:off x="3485" y="1168"/>
              <a:ext cx="2655" cy="625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282" name="矩形 1"/>
            <p:cNvSpPr>
              <a:spLocks noChangeArrowheads="1"/>
            </p:cNvSpPr>
            <p:nvPr/>
          </p:nvSpPr>
          <p:spPr bwMode="auto">
            <a:xfrm>
              <a:off x="3792" y="1203"/>
              <a:ext cx="2040" cy="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zh-CN" altLang="en-US" sz="3200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知识点 </a:t>
              </a:r>
              <a:r>
                <a:rPr lang="en-US" altLang="zh-CN" sz="3200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9567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2958</TotalTime>
  <Words>1631</Words>
  <Application>Microsoft Office PowerPoint</Application>
  <PresentationFormat>自定义</PresentationFormat>
  <Paragraphs>240</Paragraphs>
  <Slides>31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1_自定义设计方案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62</cp:revision>
  <cp:lastPrinted>2001-09-13T10:59:37Z</cp:lastPrinted>
  <dcterms:created xsi:type="dcterms:W3CDTF">2001-09-13T10:49:27Z</dcterms:created>
  <dcterms:modified xsi:type="dcterms:W3CDTF">2024-08-21T07:14:40Z</dcterms:modified>
</cp:coreProperties>
</file>